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3" r:id="rId2"/>
    <p:sldId id="308" r:id="rId3"/>
    <p:sldId id="310" r:id="rId4"/>
    <p:sldId id="316" r:id="rId5"/>
    <p:sldId id="282" r:id="rId6"/>
    <p:sldId id="314" r:id="rId7"/>
    <p:sldId id="299" r:id="rId8"/>
    <p:sldId id="307" r:id="rId9"/>
    <p:sldId id="296" r:id="rId10"/>
    <p:sldId id="312" r:id="rId11"/>
    <p:sldId id="319" r:id="rId12"/>
    <p:sldId id="324" r:id="rId13"/>
    <p:sldId id="298" r:id="rId14"/>
    <p:sldId id="325" r:id="rId15"/>
    <p:sldId id="320" r:id="rId16"/>
    <p:sldId id="32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3B5"/>
    <a:srgbClr val="D3440E"/>
    <a:srgbClr val="FB6621"/>
    <a:srgbClr val="FF0066"/>
    <a:srgbClr val="F0E7F7"/>
    <a:srgbClr val="ECE7FF"/>
    <a:srgbClr val="E9DCFF"/>
    <a:srgbClr val="EEDBFF"/>
    <a:srgbClr val="EDAEFF"/>
    <a:srgbClr val="2BB0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73" autoAdjust="0"/>
    <p:restoredTop sz="72388" autoAdjust="0"/>
  </p:normalViewPr>
  <p:slideViewPr>
    <p:cSldViewPr snapToGrid="0" snapToObjects="1">
      <p:cViewPr varScale="1">
        <p:scale>
          <a:sx n="76" d="100"/>
          <a:sy n="76" d="100"/>
        </p:scale>
        <p:origin x="-2960" y="-96"/>
      </p:cViewPr>
      <p:guideLst>
        <p:guide orient="horz" pos="3920"/>
        <p:guide orient="horz" pos="973"/>
        <p:guide orient="horz" pos="1146"/>
        <p:guide pos="5563"/>
        <p:guide pos="196"/>
        <p:guide pos="57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8" d="100"/>
          <a:sy n="108" d="100"/>
        </p:scale>
        <p:origin x="-528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Food</c:v>
                </c:pt>
              </c:strCache>
            </c:strRef>
          </c:tx>
          <c:spPr>
            <a:ln w="76200" cmpd="sng"/>
          </c:spPr>
          <c:marker>
            <c:symbol val="none"/>
          </c:marker>
          <c:dLbls>
            <c:dLbl>
              <c:idx val="5"/>
              <c:layout>
                <c:manualLayout>
                  <c:x val="0.00884155982291726"/>
                  <c:y val="0.0485646776717263"/>
                </c:manualLayout>
              </c:layout>
              <c:dLblPos val="r"/>
              <c:showLegendKey val="0"/>
              <c:showVal val="0"/>
              <c:showCatName val="0"/>
              <c:showSerName val="1"/>
              <c:showPercent val="0"/>
              <c:showBubbleSize val="0"/>
            </c:dLbl>
            <c:txPr>
              <a:bodyPr/>
              <a:lstStyle/>
              <a:p>
                <a:pPr>
                  <a:defRPr sz="1200"/>
                </a:pPr>
                <a:endParaRPr lang="en-US"/>
              </a:p>
            </c:txPr>
            <c:showLegendKey val="0"/>
            <c:showVal val="0"/>
            <c:showCatName val="0"/>
            <c:showSerName val="0"/>
            <c:showPercent val="0"/>
            <c:showBubbleSize val="0"/>
          </c:dLbls>
          <c:cat>
            <c:numRef>
              <c:f>Sheet1!$A$2:$A$7</c:f>
              <c:numCache>
                <c:formatCode>General</c:formatCode>
                <c:ptCount val="6"/>
                <c:pt idx="0">
                  <c:v>1976.0</c:v>
                </c:pt>
                <c:pt idx="1">
                  <c:v>1980.0</c:v>
                </c:pt>
                <c:pt idx="2">
                  <c:v>1990.0</c:v>
                </c:pt>
                <c:pt idx="3">
                  <c:v>2000.0</c:v>
                </c:pt>
                <c:pt idx="4">
                  <c:v>2010.0</c:v>
                </c:pt>
                <c:pt idx="5">
                  <c:v>2014.0</c:v>
                </c:pt>
              </c:numCache>
            </c:numRef>
          </c:cat>
          <c:val>
            <c:numRef>
              <c:f>Sheet1!$B$2:$B$7</c:f>
              <c:numCache>
                <c:formatCode>0%</c:formatCode>
                <c:ptCount val="6"/>
                <c:pt idx="0">
                  <c:v>0.0</c:v>
                </c:pt>
                <c:pt idx="1">
                  <c:v>0.6</c:v>
                </c:pt>
                <c:pt idx="2">
                  <c:v>0.8</c:v>
                </c:pt>
                <c:pt idx="3">
                  <c:v>1.6</c:v>
                </c:pt>
                <c:pt idx="4">
                  <c:v>2.05</c:v>
                </c:pt>
                <c:pt idx="5">
                  <c:v>2.1</c:v>
                </c:pt>
              </c:numCache>
            </c:numRef>
          </c:val>
          <c:smooth val="0"/>
        </c:ser>
        <c:ser>
          <c:idx val="1"/>
          <c:order val="1"/>
          <c:tx>
            <c:strRef>
              <c:f>Sheet1!$C$1</c:f>
              <c:strCache>
                <c:ptCount val="1"/>
                <c:pt idx="0">
                  <c:v>CPI</c:v>
                </c:pt>
              </c:strCache>
            </c:strRef>
          </c:tx>
          <c:spPr>
            <a:ln w="76200" cmpd="sng"/>
          </c:spPr>
          <c:marker>
            <c:symbol val="none"/>
          </c:marker>
          <c:dLbls>
            <c:dLbl>
              <c:idx val="5"/>
              <c:layout>
                <c:manualLayout>
                  <c:x val="0.0332124435257702"/>
                  <c:y val="-0.0124999999999999"/>
                </c:manualLayout>
              </c:layout>
              <c:dLblPos val="r"/>
              <c:showLegendKey val="0"/>
              <c:showVal val="0"/>
              <c:showCatName val="0"/>
              <c:showSerName val="1"/>
              <c:showPercent val="0"/>
              <c:showBubbleSize val="0"/>
            </c:dLbl>
            <c:txPr>
              <a:bodyPr/>
              <a:lstStyle/>
              <a:p>
                <a:pPr>
                  <a:defRPr sz="1200"/>
                </a:pPr>
                <a:endParaRPr lang="en-US"/>
              </a:p>
            </c:txPr>
            <c:showLegendKey val="0"/>
            <c:showVal val="0"/>
            <c:showCatName val="0"/>
            <c:showSerName val="0"/>
            <c:showPercent val="0"/>
            <c:showBubbleSize val="0"/>
          </c:dLbls>
          <c:cat>
            <c:numRef>
              <c:f>Sheet1!$A$2:$A$7</c:f>
              <c:numCache>
                <c:formatCode>General</c:formatCode>
                <c:ptCount val="6"/>
                <c:pt idx="0">
                  <c:v>1976.0</c:v>
                </c:pt>
                <c:pt idx="1">
                  <c:v>1980.0</c:v>
                </c:pt>
                <c:pt idx="2">
                  <c:v>1990.0</c:v>
                </c:pt>
                <c:pt idx="3">
                  <c:v>2000.0</c:v>
                </c:pt>
                <c:pt idx="4">
                  <c:v>2010.0</c:v>
                </c:pt>
                <c:pt idx="5">
                  <c:v>2014.0</c:v>
                </c:pt>
              </c:numCache>
            </c:numRef>
          </c:cat>
          <c:val>
            <c:numRef>
              <c:f>Sheet1!$C$2:$C$7</c:f>
              <c:numCache>
                <c:formatCode>0%</c:formatCode>
                <c:ptCount val="6"/>
                <c:pt idx="0">
                  <c:v>0.0</c:v>
                </c:pt>
                <c:pt idx="1">
                  <c:v>0.6</c:v>
                </c:pt>
                <c:pt idx="2">
                  <c:v>1.0</c:v>
                </c:pt>
                <c:pt idx="3">
                  <c:v>1.8</c:v>
                </c:pt>
                <c:pt idx="4">
                  <c:v>2.2</c:v>
                </c:pt>
                <c:pt idx="5">
                  <c:v>2.3</c:v>
                </c:pt>
              </c:numCache>
            </c:numRef>
          </c:val>
          <c:smooth val="0"/>
        </c:ser>
        <c:ser>
          <c:idx val="2"/>
          <c:order val="2"/>
          <c:tx>
            <c:strRef>
              <c:f>Sheet1!$D$1</c:f>
              <c:strCache>
                <c:ptCount val="1"/>
                <c:pt idx="0">
                  <c:v>Shelter</c:v>
                </c:pt>
              </c:strCache>
            </c:strRef>
          </c:tx>
          <c:spPr>
            <a:ln w="76200" cmpd="sng"/>
          </c:spPr>
          <c:marker>
            <c:symbol val="none"/>
          </c:marker>
          <c:dLbls>
            <c:dLbl>
              <c:idx val="5"/>
              <c:layout>
                <c:manualLayout>
                  <c:x val="-1.21777552809809E-16"/>
                  <c:y val="-0.0375000000000001"/>
                </c:manualLayout>
              </c:layout>
              <c:dLblPos val="r"/>
              <c:showLegendKey val="0"/>
              <c:showVal val="0"/>
              <c:showCatName val="0"/>
              <c:showSerName val="1"/>
              <c:showPercent val="0"/>
              <c:showBubbleSize val="0"/>
            </c:dLbl>
            <c:txPr>
              <a:bodyPr/>
              <a:lstStyle/>
              <a:p>
                <a:pPr>
                  <a:defRPr sz="1200"/>
                </a:pPr>
                <a:endParaRPr lang="en-US"/>
              </a:p>
            </c:txPr>
            <c:showLegendKey val="0"/>
            <c:showVal val="0"/>
            <c:showCatName val="0"/>
            <c:showSerName val="0"/>
            <c:showPercent val="0"/>
            <c:showBubbleSize val="0"/>
          </c:dLbls>
          <c:cat>
            <c:numRef>
              <c:f>Sheet1!$A$2:$A$7</c:f>
              <c:numCache>
                <c:formatCode>General</c:formatCode>
                <c:ptCount val="6"/>
                <c:pt idx="0">
                  <c:v>1976.0</c:v>
                </c:pt>
                <c:pt idx="1">
                  <c:v>1980.0</c:v>
                </c:pt>
                <c:pt idx="2">
                  <c:v>1990.0</c:v>
                </c:pt>
                <c:pt idx="3">
                  <c:v>2000.0</c:v>
                </c:pt>
                <c:pt idx="4">
                  <c:v>2010.0</c:v>
                </c:pt>
                <c:pt idx="5">
                  <c:v>2014.0</c:v>
                </c:pt>
              </c:numCache>
            </c:numRef>
          </c:cat>
          <c:val>
            <c:numRef>
              <c:f>Sheet1!$D$2:$D$7</c:f>
              <c:numCache>
                <c:formatCode>0%</c:formatCode>
                <c:ptCount val="6"/>
                <c:pt idx="0">
                  <c:v>0.0</c:v>
                </c:pt>
                <c:pt idx="1">
                  <c:v>0.6</c:v>
                </c:pt>
                <c:pt idx="2">
                  <c:v>1.5</c:v>
                </c:pt>
                <c:pt idx="3">
                  <c:v>2.1</c:v>
                </c:pt>
                <c:pt idx="4">
                  <c:v>3.4</c:v>
                </c:pt>
                <c:pt idx="5">
                  <c:v>3.8</c:v>
                </c:pt>
              </c:numCache>
            </c:numRef>
          </c:val>
          <c:smooth val="0"/>
        </c:ser>
        <c:ser>
          <c:idx val="3"/>
          <c:order val="3"/>
          <c:tx>
            <c:strRef>
              <c:f>Sheet1!$E$1</c:f>
              <c:strCache>
                <c:ptCount val="1"/>
                <c:pt idx="0">
                  <c:v>Medical Care</c:v>
                </c:pt>
              </c:strCache>
            </c:strRef>
          </c:tx>
          <c:spPr>
            <a:ln w="76200" cmpd="sng"/>
          </c:spPr>
          <c:marker>
            <c:symbol val="none"/>
          </c:marker>
          <c:dLbls>
            <c:dLbl>
              <c:idx val="5"/>
              <c:layout>
                <c:manualLayout>
                  <c:x val="0.0"/>
                  <c:y val="-0.0375"/>
                </c:manualLayout>
              </c:layout>
              <c:dLblPos val="r"/>
              <c:showLegendKey val="0"/>
              <c:showVal val="0"/>
              <c:showCatName val="0"/>
              <c:showSerName val="1"/>
              <c:showPercent val="0"/>
              <c:showBubbleSize val="0"/>
            </c:dLbl>
            <c:txPr>
              <a:bodyPr/>
              <a:lstStyle/>
              <a:p>
                <a:pPr>
                  <a:defRPr sz="1200"/>
                </a:pPr>
                <a:endParaRPr lang="en-US"/>
              </a:p>
            </c:txPr>
            <c:showLegendKey val="0"/>
            <c:showVal val="0"/>
            <c:showCatName val="0"/>
            <c:showSerName val="0"/>
            <c:showPercent val="0"/>
            <c:showBubbleSize val="0"/>
          </c:dLbls>
          <c:cat>
            <c:numRef>
              <c:f>Sheet1!$A$2:$A$7</c:f>
              <c:numCache>
                <c:formatCode>General</c:formatCode>
                <c:ptCount val="6"/>
                <c:pt idx="0">
                  <c:v>1976.0</c:v>
                </c:pt>
                <c:pt idx="1">
                  <c:v>1980.0</c:v>
                </c:pt>
                <c:pt idx="2">
                  <c:v>1990.0</c:v>
                </c:pt>
                <c:pt idx="3">
                  <c:v>2000.0</c:v>
                </c:pt>
                <c:pt idx="4">
                  <c:v>2010.0</c:v>
                </c:pt>
                <c:pt idx="5">
                  <c:v>2014.0</c:v>
                </c:pt>
              </c:numCache>
            </c:numRef>
          </c:cat>
          <c:val>
            <c:numRef>
              <c:f>Sheet1!$E$2:$E$7</c:f>
              <c:numCache>
                <c:formatCode>0%</c:formatCode>
                <c:ptCount val="6"/>
                <c:pt idx="0">
                  <c:v>0.0</c:v>
                </c:pt>
                <c:pt idx="1">
                  <c:v>0.6</c:v>
                </c:pt>
                <c:pt idx="2">
                  <c:v>1.9</c:v>
                </c:pt>
                <c:pt idx="3">
                  <c:v>3.0</c:v>
                </c:pt>
                <c:pt idx="4">
                  <c:v>5.5</c:v>
                </c:pt>
                <c:pt idx="5">
                  <c:v>6.0</c:v>
                </c:pt>
              </c:numCache>
            </c:numRef>
          </c:val>
          <c:smooth val="0"/>
        </c:ser>
        <c:ser>
          <c:idx val="4"/>
          <c:order val="4"/>
          <c:tx>
            <c:strRef>
              <c:f>Sheet1!$F$1</c:f>
              <c:strCache>
                <c:ptCount val="1"/>
                <c:pt idx="0">
                  <c:v>College Tuition</c:v>
                </c:pt>
              </c:strCache>
            </c:strRef>
          </c:tx>
          <c:spPr>
            <a:ln w="76200" cmpd="sng"/>
          </c:spPr>
          <c:marker>
            <c:symbol val="none"/>
          </c:marker>
          <c:dLbls>
            <c:dLbl>
              <c:idx val="5"/>
              <c:layout>
                <c:manualLayout>
                  <c:x val="-1.9963331362267E-7"/>
                  <c:y val="0.098310168073274"/>
                </c:manualLayout>
              </c:layout>
              <c:dLblPos val="r"/>
              <c:showLegendKey val="0"/>
              <c:showVal val="0"/>
              <c:showCatName val="0"/>
              <c:showSerName val="1"/>
              <c:showPercent val="0"/>
              <c:showBubbleSize val="0"/>
            </c:dLbl>
            <c:txPr>
              <a:bodyPr/>
              <a:lstStyle/>
              <a:p>
                <a:pPr>
                  <a:defRPr sz="1200"/>
                </a:pPr>
                <a:endParaRPr lang="en-US"/>
              </a:p>
            </c:txPr>
            <c:showLegendKey val="0"/>
            <c:showVal val="0"/>
            <c:showCatName val="0"/>
            <c:showSerName val="0"/>
            <c:showPercent val="0"/>
            <c:showBubbleSize val="0"/>
          </c:dLbls>
          <c:cat>
            <c:numRef>
              <c:f>Sheet1!$A$2:$A$7</c:f>
              <c:numCache>
                <c:formatCode>General</c:formatCode>
                <c:ptCount val="6"/>
                <c:pt idx="0">
                  <c:v>1976.0</c:v>
                </c:pt>
                <c:pt idx="1">
                  <c:v>1980.0</c:v>
                </c:pt>
                <c:pt idx="2">
                  <c:v>1990.0</c:v>
                </c:pt>
                <c:pt idx="3">
                  <c:v>2000.0</c:v>
                </c:pt>
                <c:pt idx="4">
                  <c:v>2010.0</c:v>
                </c:pt>
                <c:pt idx="5">
                  <c:v>2014.0</c:v>
                </c:pt>
              </c:numCache>
            </c:numRef>
          </c:cat>
          <c:val>
            <c:numRef>
              <c:f>Sheet1!$F$2:$F$7</c:f>
              <c:numCache>
                <c:formatCode>0%</c:formatCode>
                <c:ptCount val="6"/>
                <c:pt idx="0">
                  <c:v>0.0</c:v>
                </c:pt>
                <c:pt idx="1">
                  <c:v>0.6</c:v>
                </c:pt>
                <c:pt idx="2">
                  <c:v>2.0</c:v>
                </c:pt>
                <c:pt idx="3">
                  <c:v>4.5</c:v>
                </c:pt>
                <c:pt idx="4">
                  <c:v>10.0</c:v>
                </c:pt>
                <c:pt idx="5">
                  <c:v>11.5</c:v>
                </c:pt>
              </c:numCache>
            </c:numRef>
          </c:val>
          <c:smooth val="0"/>
        </c:ser>
        <c:dLbls>
          <c:showLegendKey val="0"/>
          <c:showVal val="0"/>
          <c:showCatName val="0"/>
          <c:showSerName val="0"/>
          <c:showPercent val="0"/>
          <c:showBubbleSize val="0"/>
        </c:dLbls>
        <c:marker val="1"/>
        <c:smooth val="0"/>
        <c:axId val="2074652072"/>
        <c:axId val="2122137960"/>
      </c:lineChart>
      <c:catAx>
        <c:axId val="2074652072"/>
        <c:scaling>
          <c:orientation val="minMax"/>
        </c:scaling>
        <c:delete val="0"/>
        <c:axPos val="b"/>
        <c:numFmt formatCode="General" sourceLinked="1"/>
        <c:majorTickMark val="none"/>
        <c:minorTickMark val="none"/>
        <c:tickLblPos val="nextTo"/>
        <c:spPr>
          <a:ln>
            <a:solidFill>
              <a:schemeClr val="tx1">
                <a:lumMod val="65000"/>
                <a:lumOff val="35000"/>
              </a:schemeClr>
            </a:solidFill>
          </a:ln>
        </c:spPr>
        <c:txPr>
          <a:bodyPr/>
          <a:lstStyle/>
          <a:p>
            <a:pPr>
              <a:defRPr sz="1200" i="1">
                <a:solidFill>
                  <a:srgbClr val="FF671B"/>
                </a:solidFill>
              </a:defRPr>
            </a:pPr>
            <a:endParaRPr lang="en-US"/>
          </a:p>
        </c:txPr>
        <c:crossAx val="2122137960"/>
        <c:crosses val="autoZero"/>
        <c:auto val="1"/>
        <c:lblAlgn val="ctr"/>
        <c:lblOffset val="100"/>
        <c:noMultiLvlLbl val="0"/>
      </c:catAx>
      <c:valAx>
        <c:axId val="2122137960"/>
        <c:scaling>
          <c:orientation val="minMax"/>
          <c:max val="12.0"/>
        </c:scaling>
        <c:delete val="0"/>
        <c:axPos val="l"/>
        <c:majorGridlines>
          <c:spPr>
            <a:ln>
              <a:solidFill>
                <a:schemeClr val="tx1">
                  <a:lumMod val="65000"/>
                  <a:lumOff val="35000"/>
                </a:schemeClr>
              </a:solidFill>
            </a:ln>
          </c:spPr>
        </c:majorGridlines>
        <c:numFmt formatCode="0%" sourceLinked="1"/>
        <c:majorTickMark val="none"/>
        <c:minorTickMark val="none"/>
        <c:tickLblPos val="nextTo"/>
        <c:spPr>
          <a:ln>
            <a:solidFill>
              <a:schemeClr val="tx1">
                <a:lumMod val="65000"/>
                <a:lumOff val="35000"/>
              </a:schemeClr>
            </a:solidFill>
          </a:ln>
        </c:spPr>
        <c:txPr>
          <a:bodyPr/>
          <a:lstStyle/>
          <a:p>
            <a:pPr>
              <a:defRPr sz="1200">
                <a:solidFill>
                  <a:schemeClr val="accent1"/>
                </a:solidFill>
              </a:defRPr>
            </a:pPr>
            <a:endParaRPr lang="en-US"/>
          </a:p>
        </c:txPr>
        <c:crossAx val="2074652072"/>
        <c:crosses val="autoZero"/>
        <c:crossBetween val="between"/>
      </c:valAx>
      <c:spPr>
        <a:ln>
          <a:solidFill>
            <a:schemeClr val="tx1">
              <a:lumMod val="65000"/>
              <a:lumOff val="35000"/>
            </a:schemeClr>
          </a:solidFill>
        </a:ln>
      </c:spPr>
    </c:plotArea>
    <c:plotVisOnly val="1"/>
    <c:dispBlanksAs val="zero"/>
    <c:showDLblsOverMax val="0"/>
  </c:chart>
  <c:txPr>
    <a:bodyPr/>
    <a:lstStyle/>
    <a:p>
      <a:pPr>
        <a:defRPr sz="1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clustered"/>
        <c:varyColors val="0"/>
        <c:ser>
          <c:idx val="0"/>
          <c:order val="0"/>
          <c:tx>
            <c:strRef>
              <c:f>Sheet1!$B$1</c:f>
              <c:strCache>
                <c:ptCount val="1"/>
                <c:pt idx="0">
                  <c:v>2012</c:v>
                </c:pt>
              </c:strCache>
            </c:strRef>
          </c:tx>
          <c:spPr>
            <a:solidFill>
              <a:srgbClr val="D3440E"/>
            </a:solidFill>
          </c:spPr>
          <c:invertIfNegative val="0"/>
          <c:dLbls>
            <c:dLbl>
              <c:idx val="0"/>
              <c:layout>
                <c:manualLayout>
                  <c:x val="-0.00208333333333333"/>
                  <c:y val="0.315625"/>
                </c:manualLayout>
              </c:layout>
              <c:showLegendKey val="0"/>
              <c:showVal val="1"/>
              <c:showCatName val="0"/>
              <c:showSerName val="0"/>
              <c:showPercent val="0"/>
              <c:showBubbleSize val="0"/>
            </c:dLbl>
            <c:dLbl>
              <c:idx val="1"/>
              <c:layout>
                <c:manualLayout>
                  <c:x val="0.0"/>
                  <c:y val="0.26562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Student Course Completion Rate</c:v>
                </c:pt>
                <c:pt idx="1">
                  <c:v>Term-to-Term Retention</c:v>
                </c:pt>
              </c:strCache>
            </c:strRef>
          </c:cat>
          <c:val>
            <c:numRef>
              <c:f>Sheet1!$B$2:$B$3</c:f>
              <c:numCache>
                <c:formatCode>0%</c:formatCode>
                <c:ptCount val="2"/>
                <c:pt idx="0">
                  <c:v>0.65</c:v>
                </c:pt>
                <c:pt idx="1">
                  <c:v>0.69</c:v>
                </c:pt>
              </c:numCache>
            </c:numRef>
          </c:val>
        </c:ser>
        <c:ser>
          <c:idx val="1"/>
          <c:order val="1"/>
          <c:tx>
            <c:strRef>
              <c:f>Sheet1!$C$1</c:f>
              <c:strCache>
                <c:ptCount val="1"/>
                <c:pt idx="0">
                  <c:v>2013</c:v>
                </c:pt>
              </c:strCache>
            </c:strRef>
          </c:tx>
          <c:spPr>
            <a:solidFill>
              <a:schemeClr val="bg1">
                <a:lumMod val="95000"/>
              </a:schemeClr>
            </a:solidFill>
          </c:spPr>
          <c:invertIfNegative val="0"/>
          <c:dLbls>
            <c:dLbl>
              <c:idx val="0"/>
              <c:layout>
                <c:manualLayout>
                  <c:x val="-3.819400322406E-17"/>
                  <c:y val="0.290625"/>
                </c:manualLayout>
              </c:layout>
              <c:showLegendKey val="0"/>
              <c:showVal val="1"/>
              <c:showCatName val="0"/>
              <c:showSerName val="0"/>
              <c:showPercent val="0"/>
              <c:showBubbleSize val="0"/>
            </c:dLbl>
            <c:dLbl>
              <c:idx val="1"/>
              <c:layout>
                <c:manualLayout>
                  <c:x val="0.0"/>
                  <c:y val="0.312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Student Course Completion Rate</c:v>
                </c:pt>
                <c:pt idx="1">
                  <c:v>Term-to-Term Retention</c:v>
                </c:pt>
              </c:strCache>
            </c:strRef>
          </c:cat>
          <c:val>
            <c:numRef>
              <c:f>Sheet1!$C$2:$C$3</c:f>
              <c:numCache>
                <c:formatCode>0%</c:formatCode>
                <c:ptCount val="2"/>
                <c:pt idx="0">
                  <c:v>0.72</c:v>
                </c:pt>
                <c:pt idx="1">
                  <c:v>0.83</c:v>
                </c:pt>
              </c:numCache>
            </c:numRef>
          </c:val>
        </c:ser>
        <c:dLbls>
          <c:showLegendKey val="0"/>
          <c:showVal val="0"/>
          <c:showCatName val="0"/>
          <c:showSerName val="0"/>
          <c:showPercent val="0"/>
          <c:showBubbleSize val="0"/>
        </c:dLbls>
        <c:gapWidth val="150"/>
        <c:axId val="2097321544"/>
        <c:axId val="2097323704"/>
      </c:barChart>
      <c:catAx>
        <c:axId val="2097321544"/>
        <c:scaling>
          <c:orientation val="minMax"/>
        </c:scaling>
        <c:delete val="0"/>
        <c:axPos val="b"/>
        <c:majorTickMark val="out"/>
        <c:minorTickMark val="none"/>
        <c:tickLblPos val="nextTo"/>
        <c:crossAx val="2097323704"/>
        <c:crosses val="autoZero"/>
        <c:auto val="1"/>
        <c:lblAlgn val="ctr"/>
        <c:lblOffset val="100"/>
        <c:noMultiLvlLbl val="0"/>
      </c:catAx>
      <c:valAx>
        <c:axId val="2097323704"/>
        <c:scaling>
          <c:orientation val="minMax"/>
        </c:scaling>
        <c:delete val="0"/>
        <c:axPos val="l"/>
        <c:majorGridlines>
          <c:spPr>
            <a:ln>
              <a:solidFill>
                <a:schemeClr val="bg1">
                  <a:lumMod val="95000"/>
                </a:schemeClr>
              </a:solidFill>
            </a:ln>
          </c:spPr>
        </c:majorGridlines>
        <c:numFmt formatCode="0%" sourceLinked="1"/>
        <c:majorTickMark val="out"/>
        <c:minorTickMark val="none"/>
        <c:tickLblPos val="nextTo"/>
        <c:crossAx val="209732154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4321D-2495-9A48-9765-A946CB67161A}" type="doc">
      <dgm:prSet loTypeId="urn:microsoft.com/office/officeart/2005/8/layout/venn1" loCatId="" qsTypeId="urn:microsoft.com/office/officeart/2005/8/quickstyle/simple4" qsCatId="simple" csTypeId="urn:microsoft.com/office/officeart/2005/8/colors/accent5_2" csCatId="accent5" phldr="1"/>
      <dgm:spPr/>
    </dgm:pt>
    <dgm:pt modelId="{C229AF15-D812-024C-9BD0-33AE9CDD623B}">
      <dgm:prSet phldrT="[Text]"/>
      <dgm:spPr/>
      <dgm:t>
        <a:bodyPr/>
        <a:lstStyle/>
        <a:p>
          <a:r>
            <a:rPr lang="en-US" dirty="0" smtClean="0"/>
            <a:t>SIS</a:t>
          </a:r>
          <a:endParaRPr lang="en-US" dirty="0"/>
        </a:p>
      </dgm:t>
    </dgm:pt>
    <dgm:pt modelId="{BE265E7D-E042-4948-8A56-A93A8B21DAD7}" type="parTrans" cxnId="{DF36F276-E5C8-9848-9394-05AB2D291541}">
      <dgm:prSet/>
      <dgm:spPr/>
      <dgm:t>
        <a:bodyPr/>
        <a:lstStyle/>
        <a:p>
          <a:endParaRPr lang="en-US"/>
        </a:p>
      </dgm:t>
    </dgm:pt>
    <dgm:pt modelId="{109F659A-112C-B94E-A515-B1B021E6D389}" type="sibTrans" cxnId="{DF36F276-E5C8-9848-9394-05AB2D291541}">
      <dgm:prSet/>
      <dgm:spPr/>
      <dgm:t>
        <a:bodyPr/>
        <a:lstStyle/>
        <a:p>
          <a:endParaRPr lang="en-US"/>
        </a:p>
      </dgm:t>
    </dgm:pt>
    <dgm:pt modelId="{0717D42F-86B1-4A4C-B196-68983FBE44DF}">
      <dgm:prSet phldrT="[Text]"/>
      <dgm:spPr/>
      <dgm:t>
        <a:bodyPr/>
        <a:lstStyle/>
        <a:p>
          <a:r>
            <a:rPr lang="en-US" dirty="0" smtClean="0"/>
            <a:t>LMS</a:t>
          </a:r>
          <a:endParaRPr lang="en-US" dirty="0"/>
        </a:p>
      </dgm:t>
    </dgm:pt>
    <dgm:pt modelId="{A0F86E86-0591-7540-81FB-4387597251E1}" type="parTrans" cxnId="{698D468D-9BD6-344C-9882-2219847B37DD}">
      <dgm:prSet/>
      <dgm:spPr/>
      <dgm:t>
        <a:bodyPr/>
        <a:lstStyle/>
        <a:p>
          <a:endParaRPr lang="en-US"/>
        </a:p>
      </dgm:t>
    </dgm:pt>
    <dgm:pt modelId="{25BB73F0-732F-FC4D-81D8-CCFDF783AC7E}" type="sibTrans" cxnId="{698D468D-9BD6-344C-9882-2219847B37DD}">
      <dgm:prSet/>
      <dgm:spPr/>
      <dgm:t>
        <a:bodyPr/>
        <a:lstStyle/>
        <a:p>
          <a:endParaRPr lang="en-US"/>
        </a:p>
      </dgm:t>
    </dgm:pt>
    <dgm:pt modelId="{073E0298-B277-8A40-A9D0-7E5C2A6EBC5C}">
      <dgm:prSet phldrT="[Text]"/>
      <dgm:spPr/>
      <dgm:t>
        <a:bodyPr/>
        <a:lstStyle/>
        <a:p>
          <a:r>
            <a:rPr lang="en-US" dirty="0" smtClean="0"/>
            <a:t>OTHER</a:t>
          </a:r>
          <a:endParaRPr lang="en-US" dirty="0"/>
        </a:p>
      </dgm:t>
    </dgm:pt>
    <dgm:pt modelId="{2BD0F873-13E8-F94A-B899-3F2BD561321B}" type="parTrans" cxnId="{77F12BAA-865C-E54B-8888-1D312CDEC555}">
      <dgm:prSet/>
      <dgm:spPr/>
      <dgm:t>
        <a:bodyPr/>
        <a:lstStyle/>
        <a:p>
          <a:endParaRPr lang="en-US"/>
        </a:p>
      </dgm:t>
    </dgm:pt>
    <dgm:pt modelId="{51B4F859-D2C1-604C-BFD1-E0579E6F76C9}" type="sibTrans" cxnId="{77F12BAA-865C-E54B-8888-1D312CDEC555}">
      <dgm:prSet/>
      <dgm:spPr/>
      <dgm:t>
        <a:bodyPr/>
        <a:lstStyle/>
        <a:p>
          <a:endParaRPr lang="en-US"/>
        </a:p>
      </dgm:t>
    </dgm:pt>
    <dgm:pt modelId="{062EBDE7-D8A6-2F4E-A1FC-5DD0A2D656E5}" type="pres">
      <dgm:prSet presAssocID="{8D74321D-2495-9A48-9765-A946CB67161A}" presName="compositeShape" presStyleCnt="0">
        <dgm:presLayoutVars>
          <dgm:chMax val="7"/>
          <dgm:dir/>
          <dgm:resizeHandles val="exact"/>
        </dgm:presLayoutVars>
      </dgm:prSet>
      <dgm:spPr/>
    </dgm:pt>
    <dgm:pt modelId="{697733E9-2D59-DF4D-8B0B-4E273A0646F9}" type="pres">
      <dgm:prSet presAssocID="{C229AF15-D812-024C-9BD0-33AE9CDD623B}" presName="circ1" presStyleLbl="vennNode1" presStyleIdx="0" presStyleCnt="3"/>
      <dgm:spPr/>
      <dgm:t>
        <a:bodyPr/>
        <a:lstStyle/>
        <a:p>
          <a:endParaRPr lang="en-US"/>
        </a:p>
      </dgm:t>
    </dgm:pt>
    <dgm:pt modelId="{71CC3DBF-E4DB-514F-A211-BF55A05BADC1}" type="pres">
      <dgm:prSet presAssocID="{C229AF15-D812-024C-9BD0-33AE9CDD623B}" presName="circ1Tx" presStyleLbl="revTx" presStyleIdx="0" presStyleCnt="0">
        <dgm:presLayoutVars>
          <dgm:chMax val="0"/>
          <dgm:chPref val="0"/>
          <dgm:bulletEnabled val="1"/>
        </dgm:presLayoutVars>
      </dgm:prSet>
      <dgm:spPr/>
      <dgm:t>
        <a:bodyPr/>
        <a:lstStyle/>
        <a:p>
          <a:endParaRPr lang="en-US"/>
        </a:p>
      </dgm:t>
    </dgm:pt>
    <dgm:pt modelId="{2C6FFB2B-68D7-3F47-B543-3852AE3193DF}" type="pres">
      <dgm:prSet presAssocID="{0717D42F-86B1-4A4C-B196-68983FBE44DF}" presName="circ2" presStyleLbl="vennNode1" presStyleIdx="1" presStyleCnt="3"/>
      <dgm:spPr/>
      <dgm:t>
        <a:bodyPr/>
        <a:lstStyle/>
        <a:p>
          <a:endParaRPr lang="en-US"/>
        </a:p>
      </dgm:t>
    </dgm:pt>
    <dgm:pt modelId="{FE79DB85-2E05-A849-B95A-BEA74BEF5BB1}" type="pres">
      <dgm:prSet presAssocID="{0717D42F-86B1-4A4C-B196-68983FBE44DF}" presName="circ2Tx" presStyleLbl="revTx" presStyleIdx="0" presStyleCnt="0">
        <dgm:presLayoutVars>
          <dgm:chMax val="0"/>
          <dgm:chPref val="0"/>
          <dgm:bulletEnabled val="1"/>
        </dgm:presLayoutVars>
      </dgm:prSet>
      <dgm:spPr/>
      <dgm:t>
        <a:bodyPr/>
        <a:lstStyle/>
        <a:p>
          <a:endParaRPr lang="en-US"/>
        </a:p>
      </dgm:t>
    </dgm:pt>
    <dgm:pt modelId="{80481F89-552E-0A4A-B732-12A947E44D71}" type="pres">
      <dgm:prSet presAssocID="{073E0298-B277-8A40-A9D0-7E5C2A6EBC5C}" presName="circ3" presStyleLbl="vennNode1" presStyleIdx="2" presStyleCnt="3"/>
      <dgm:spPr/>
      <dgm:t>
        <a:bodyPr/>
        <a:lstStyle/>
        <a:p>
          <a:endParaRPr lang="en-US"/>
        </a:p>
      </dgm:t>
    </dgm:pt>
    <dgm:pt modelId="{77AA445A-E323-BE4C-9760-D81AC8EAAF72}" type="pres">
      <dgm:prSet presAssocID="{073E0298-B277-8A40-A9D0-7E5C2A6EBC5C}" presName="circ3Tx" presStyleLbl="revTx" presStyleIdx="0" presStyleCnt="0">
        <dgm:presLayoutVars>
          <dgm:chMax val="0"/>
          <dgm:chPref val="0"/>
          <dgm:bulletEnabled val="1"/>
        </dgm:presLayoutVars>
      </dgm:prSet>
      <dgm:spPr/>
      <dgm:t>
        <a:bodyPr/>
        <a:lstStyle/>
        <a:p>
          <a:endParaRPr lang="en-US"/>
        </a:p>
      </dgm:t>
    </dgm:pt>
  </dgm:ptLst>
  <dgm:cxnLst>
    <dgm:cxn modelId="{AC80E97A-D449-5944-9DE9-6DB0E81A18DA}" type="presOf" srcId="{073E0298-B277-8A40-A9D0-7E5C2A6EBC5C}" destId="{77AA445A-E323-BE4C-9760-D81AC8EAAF72}" srcOrd="1" destOrd="0" presId="urn:microsoft.com/office/officeart/2005/8/layout/venn1"/>
    <dgm:cxn modelId="{218CE953-277D-7744-B680-E2444608A4C5}" type="presOf" srcId="{073E0298-B277-8A40-A9D0-7E5C2A6EBC5C}" destId="{80481F89-552E-0A4A-B732-12A947E44D71}" srcOrd="0" destOrd="0" presId="urn:microsoft.com/office/officeart/2005/8/layout/venn1"/>
    <dgm:cxn modelId="{82454E49-2E85-0C41-B276-70897945734C}" type="presOf" srcId="{C229AF15-D812-024C-9BD0-33AE9CDD623B}" destId="{71CC3DBF-E4DB-514F-A211-BF55A05BADC1}" srcOrd="1" destOrd="0" presId="urn:microsoft.com/office/officeart/2005/8/layout/venn1"/>
    <dgm:cxn modelId="{A7B8A44F-9473-CD43-9926-E39C6150642D}" type="presOf" srcId="{8D74321D-2495-9A48-9765-A946CB67161A}" destId="{062EBDE7-D8A6-2F4E-A1FC-5DD0A2D656E5}" srcOrd="0" destOrd="0" presId="urn:microsoft.com/office/officeart/2005/8/layout/venn1"/>
    <dgm:cxn modelId="{339E5D71-3BE5-264B-AC28-B785CF625C92}" type="presOf" srcId="{0717D42F-86B1-4A4C-B196-68983FBE44DF}" destId="{FE79DB85-2E05-A849-B95A-BEA74BEF5BB1}" srcOrd="1" destOrd="0" presId="urn:microsoft.com/office/officeart/2005/8/layout/venn1"/>
    <dgm:cxn modelId="{77F12BAA-865C-E54B-8888-1D312CDEC555}" srcId="{8D74321D-2495-9A48-9765-A946CB67161A}" destId="{073E0298-B277-8A40-A9D0-7E5C2A6EBC5C}" srcOrd="2" destOrd="0" parTransId="{2BD0F873-13E8-F94A-B899-3F2BD561321B}" sibTransId="{51B4F859-D2C1-604C-BFD1-E0579E6F76C9}"/>
    <dgm:cxn modelId="{DF36F276-E5C8-9848-9394-05AB2D291541}" srcId="{8D74321D-2495-9A48-9765-A946CB67161A}" destId="{C229AF15-D812-024C-9BD0-33AE9CDD623B}" srcOrd="0" destOrd="0" parTransId="{BE265E7D-E042-4948-8A56-A93A8B21DAD7}" sibTransId="{109F659A-112C-B94E-A515-B1B021E6D389}"/>
    <dgm:cxn modelId="{DD875568-BDDD-0B42-99FA-4F103060747F}" type="presOf" srcId="{C229AF15-D812-024C-9BD0-33AE9CDD623B}" destId="{697733E9-2D59-DF4D-8B0B-4E273A0646F9}" srcOrd="0" destOrd="0" presId="urn:microsoft.com/office/officeart/2005/8/layout/venn1"/>
    <dgm:cxn modelId="{698D468D-9BD6-344C-9882-2219847B37DD}" srcId="{8D74321D-2495-9A48-9765-A946CB67161A}" destId="{0717D42F-86B1-4A4C-B196-68983FBE44DF}" srcOrd="1" destOrd="0" parTransId="{A0F86E86-0591-7540-81FB-4387597251E1}" sibTransId="{25BB73F0-732F-FC4D-81D8-CCFDF783AC7E}"/>
    <dgm:cxn modelId="{10973777-505C-FF46-894B-857BD731380B}" type="presOf" srcId="{0717D42F-86B1-4A4C-B196-68983FBE44DF}" destId="{2C6FFB2B-68D7-3F47-B543-3852AE3193DF}" srcOrd="0" destOrd="0" presId="urn:microsoft.com/office/officeart/2005/8/layout/venn1"/>
    <dgm:cxn modelId="{90F0C86F-C1FC-7D42-8386-4A15E8AE5E40}" type="presParOf" srcId="{062EBDE7-D8A6-2F4E-A1FC-5DD0A2D656E5}" destId="{697733E9-2D59-DF4D-8B0B-4E273A0646F9}" srcOrd="0" destOrd="0" presId="urn:microsoft.com/office/officeart/2005/8/layout/venn1"/>
    <dgm:cxn modelId="{337467CD-8C9C-864A-9927-E93AB9BB2075}" type="presParOf" srcId="{062EBDE7-D8A6-2F4E-A1FC-5DD0A2D656E5}" destId="{71CC3DBF-E4DB-514F-A211-BF55A05BADC1}" srcOrd="1" destOrd="0" presId="urn:microsoft.com/office/officeart/2005/8/layout/venn1"/>
    <dgm:cxn modelId="{B2AB37A2-3184-3244-9E5D-6F10A5F7037C}" type="presParOf" srcId="{062EBDE7-D8A6-2F4E-A1FC-5DD0A2D656E5}" destId="{2C6FFB2B-68D7-3F47-B543-3852AE3193DF}" srcOrd="2" destOrd="0" presId="urn:microsoft.com/office/officeart/2005/8/layout/venn1"/>
    <dgm:cxn modelId="{FD882F8B-0D50-EF4A-B272-F83F8E475026}" type="presParOf" srcId="{062EBDE7-D8A6-2F4E-A1FC-5DD0A2D656E5}" destId="{FE79DB85-2E05-A849-B95A-BEA74BEF5BB1}" srcOrd="3" destOrd="0" presId="urn:microsoft.com/office/officeart/2005/8/layout/venn1"/>
    <dgm:cxn modelId="{C293FF21-8C5B-7A4A-96C9-F5BAE0B6C9F6}" type="presParOf" srcId="{062EBDE7-D8A6-2F4E-A1FC-5DD0A2D656E5}" destId="{80481F89-552E-0A4A-B732-12A947E44D71}" srcOrd="4" destOrd="0" presId="urn:microsoft.com/office/officeart/2005/8/layout/venn1"/>
    <dgm:cxn modelId="{2A418900-D6C2-584E-B92C-C9A9167851E2}" type="presParOf" srcId="{062EBDE7-D8A6-2F4E-A1FC-5DD0A2D656E5}" destId="{77AA445A-E323-BE4C-9760-D81AC8EAAF72}"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33E9-2D59-DF4D-8B0B-4E273A0646F9}">
      <dsp:nvSpPr>
        <dsp:cNvPr id="0" name=""/>
        <dsp:cNvSpPr/>
      </dsp:nvSpPr>
      <dsp:spPr>
        <a:xfrm>
          <a:off x="534977" y="14860"/>
          <a:ext cx="713303" cy="713303"/>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SIS</a:t>
          </a:r>
          <a:endParaRPr lang="en-US" sz="1200" kern="1200" dirty="0"/>
        </a:p>
      </dsp:txBody>
      <dsp:txXfrm>
        <a:off x="630084" y="139688"/>
        <a:ext cx="523089" cy="320986"/>
      </dsp:txXfrm>
    </dsp:sp>
    <dsp:sp modelId="{2C6FFB2B-68D7-3F47-B543-3852AE3193DF}">
      <dsp:nvSpPr>
        <dsp:cNvPr id="0" name=""/>
        <dsp:cNvSpPr/>
      </dsp:nvSpPr>
      <dsp:spPr>
        <a:xfrm>
          <a:off x="792361" y="460675"/>
          <a:ext cx="713303" cy="713303"/>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LMS</a:t>
          </a:r>
          <a:endParaRPr lang="en-US" sz="1200" kern="1200" dirty="0"/>
        </a:p>
      </dsp:txBody>
      <dsp:txXfrm>
        <a:off x="1010513" y="644945"/>
        <a:ext cx="427982" cy="392316"/>
      </dsp:txXfrm>
    </dsp:sp>
    <dsp:sp modelId="{80481F89-552E-0A4A-B732-12A947E44D71}">
      <dsp:nvSpPr>
        <dsp:cNvPr id="0" name=""/>
        <dsp:cNvSpPr/>
      </dsp:nvSpPr>
      <dsp:spPr>
        <a:xfrm>
          <a:off x="277594" y="460675"/>
          <a:ext cx="713303" cy="713303"/>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OTHER</a:t>
          </a:r>
          <a:endParaRPr lang="en-US" sz="1200" kern="1200" dirty="0"/>
        </a:p>
      </dsp:txBody>
      <dsp:txXfrm>
        <a:off x="344763" y="644945"/>
        <a:ext cx="427982" cy="3923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4127D1-1DA3-FD4C-899D-F10D46045E7A}" type="datetimeFigureOut">
              <a:rPr lang="en-US" smtClean="0"/>
              <a:t>7/10/14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795F32-C039-324C-AEA0-2B598138AE28}" type="slidenum">
              <a:rPr lang="en-US" smtClean="0"/>
              <a:t>‹#›</a:t>
            </a:fld>
            <a:endParaRPr lang="en-US"/>
          </a:p>
        </p:txBody>
      </p:sp>
    </p:spTree>
    <p:extLst>
      <p:ext uri="{BB962C8B-B14F-4D97-AF65-F5344CB8AC3E}">
        <p14:creationId xmlns:p14="http://schemas.microsoft.com/office/powerpoint/2010/main" val="319118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36800-F8B2-3E47-A373-388DE3582F91}" type="datetimeFigureOut">
              <a:rPr lang="en-US" smtClean="0"/>
              <a:t>7/10/14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F4022-7AF7-B44C-87BB-B0E6322D823A}" type="slidenum">
              <a:rPr lang="en-US" smtClean="0"/>
              <a:t>‹#›</a:t>
            </a:fld>
            <a:endParaRPr lang="en-US"/>
          </a:p>
        </p:txBody>
      </p:sp>
    </p:spTree>
    <p:extLst>
      <p:ext uri="{BB962C8B-B14F-4D97-AF65-F5344CB8AC3E}">
        <p14:creationId xmlns:p14="http://schemas.microsoft.com/office/powerpoint/2010/main" val="4202463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topics.bloomberg.com/consumer-price-inde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PLEASE NOTE THIS DECK HAS ANIMATIONS</a:t>
            </a:r>
            <a:r>
              <a:rPr lang="en-US" sz="1200" b="1" kern="1200" baseline="0" dirty="0" smtClean="0">
                <a:solidFill>
                  <a:schemeClr val="tx1"/>
                </a:solidFill>
                <a:effectLst/>
                <a:latin typeface="+mn-lt"/>
                <a:ea typeface="+mn-ea"/>
                <a:cs typeface="+mn-cs"/>
              </a:rPr>
              <a:t> BUILT IN.  PLEASE REVIEW THE DECK IN PRESENTATION MODE TO PREPARE TIMING</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Imagine your data working for you</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instead of you working for 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goal of this approach is for the sales person to start a conversation rather than speak at the listener.  The talking points and related slides offer a jumping off point in various scenarios – from formal presentation to one-the-go discussions on a show floor.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success of this approach is found in connecting the listener to the need and the barriers to that need and then sparking their imagination.  By using “imagine” or “what if” language, it invites the listener to leave the status quo behind and envision Blackboard in it’s place.  Using the vignettes helps the listener to further visualize the reality without feeling they have to really understand data, analytics or technology.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Blackboard can get them what they want.  Once they’ve visualized and seen a hint of what it looks like, the conversation turns to the listener, what they do and their specific problems.  A sales person can easily listen to this and channel the conversation to the most appropriate next step in the sales process – either a deeper conversation right then or another call.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14DA8E-1C65-9842-AB83-38B46D18FEF7}" type="slidenum">
              <a:rPr lang="en-US" smtClean="0"/>
              <a:t>1</a:t>
            </a:fld>
            <a:endParaRPr lang="en-US"/>
          </a:p>
        </p:txBody>
      </p:sp>
    </p:spTree>
    <p:extLst>
      <p:ext uri="{BB962C8B-B14F-4D97-AF65-F5344CB8AC3E}">
        <p14:creationId xmlns:p14="http://schemas.microsoft.com/office/powerpoint/2010/main" val="349472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STUDENT RETENTION</a:t>
            </a:r>
          </a:p>
          <a:p>
            <a:endParaRPr lang="en-US" sz="1200" b="1" u="sng"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SITUATION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university struggling to stay on top of retaining their students. The most concerning trends in their year over year performance have been coming out of their chemistry department.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department underwent a number of changes a few years ago and, in the last three terms, enrollment for the program went from 147 students to 109 – approximately 26% - which was a projected revenue loss of $85K per term.</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SOLUTION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assume they’ve already engaged with Blackboard Analytics.  One of the first things they might do is to look at the percent of students who were successful in coursework (from course performance data) (</a:t>
            </a:r>
            <a:r>
              <a:rPr lang="en-US" sz="1200" kern="1200" dirty="0" err="1" smtClean="0">
                <a:solidFill>
                  <a:schemeClr val="tx1"/>
                </a:solidFill>
                <a:effectLst/>
                <a:latin typeface="+mn-lt"/>
                <a:ea typeface="+mn-ea"/>
                <a:cs typeface="+mn-cs"/>
              </a:rPr>
              <a:t>a,b,c</a:t>
            </a:r>
            <a:r>
              <a:rPr lang="en-US" sz="1200" kern="1200" dirty="0" smtClean="0">
                <a:solidFill>
                  <a:schemeClr val="tx1"/>
                </a:solidFill>
                <a:effectLst/>
                <a:latin typeface="+mn-lt"/>
                <a:ea typeface="+mn-ea"/>
                <a:cs typeface="+mn-cs"/>
              </a:rPr>
              <a:t>) vs. those who were not, as well as percent of students that withdrew.  They can see that there is a correlation between the underperformers and withdrawals.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then decide to review LMS course data for engagement overall and discover a correlation between upper division courses and higher withdrawal rates.  Upon deeper discovery, it is determined that most upper division courses are practical, in-class learning and rely very little on LMS.  They are also more frequent and only during the weekday.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SLIDE TO CONTINUE STORY</a:t>
            </a:r>
          </a:p>
        </p:txBody>
      </p:sp>
      <p:sp>
        <p:nvSpPr>
          <p:cNvPr id="4" name="Slide Number Placeholder 3"/>
          <p:cNvSpPr>
            <a:spLocks noGrp="1"/>
          </p:cNvSpPr>
          <p:nvPr>
            <p:ph type="sldNum" sz="quarter" idx="10"/>
          </p:nvPr>
        </p:nvSpPr>
        <p:spPr/>
        <p:txBody>
          <a:bodyPr/>
          <a:lstStyle/>
          <a:p>
            <a:fld id="{AAE49363-54FA-E041-879B-1DA0827F5AB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6713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mn-lt"/>
                <a:ea typeface="+mn-ea"/>
                <a:cs typeface="+mn-cs"/>
              </a:rPr>
              <a:t>STUDENT</a:t>
            </a:r>
            <a:r>
              <a:rPr lang="en-US" sz="1200" b="1" i="0" u="sng" kern="1200" baseline="0" dirty="0" smtClean="0">
                <a:solidFill>
                  <a:schemeClr val="tx1"/>
                </a:solidFill>
                <a:effectLst/>
                <a:latin typeface="+mn-lt"/>
                <a:ea typeface="+mn-ea"/>
                <a:cs typeface="+mn-cs"/>
              </a:rPr>
              <a:t> RETENTION STORY CONTINUED</a:t>
            </a:r>
            <a:endParaRPr lang="en-US" sz="1200" b="1" i="0"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consider the possibilities of what may be a barrier to this.  Geography.  So they decide to analyze the zip codes for a possible answer (from their demographic data).  Sure enough, when they run a report of overall students and success in upper division courses against zip code, a direct correlation is clear.  Those that reside 15 miles or more from the campus are the majority of withdrawals.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department begins to invest in solutions to accommodate students with different class options.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the fact, they decide to incorporate these factors into their risk factor distribution report, which shows the number of students who fall into various risk categories based on either pre-existing characteristics (such as test scores or admit type) or observed behaviors (low </a:t>
            </a:r>
            <a:r>
              <a:rPr lang="en-US" sz="1200" kern="1200" dirty="0" err="1" smtClean="0">
                <a:solidFill>
                  <a:schemeClr val="tx1"/>
                </a:solidFill>
                <a:effectLst/>
                <a:latin typeface="+mn-lt"/>
                <a:ea typeface="+mn-ea"/>
                <a:cs typeface="+mn-cs"/>
              </a:rPr>
              <a:t>gpa</a:t>
            </a:r>
            <a:r>
              <a:rPr lang="en-US" sz="1200" kern="1200" dirty="0" smtClean="0">
                <a:solidFill>
                  <a:schemeClr val="tx1"/>
                </a:solidFill>
                <a:effectLst/>
                <a:latin typeface="+mn-lt"/>
                <a:ea typeface="+mn-ea"/>
                <a:cs typeface="+mn-cs"/>
              </a:rPr>
              <a:t> and taking a heavy credit hour load or a difference between a term </a:t>
            </a:r>
            <a:r>
              <a:rPr lang="en-US" sz="1200" kern="1200" dirty="0" err="1" smtClean="0">
                <a:solidFill>
                  <a:schemeClr val="tx1"/>
                </a:solidFill>
                <a:effectLst/>
                <a:latin typeface="+mn-lt"/>
                <a:ea typeface="+mn-ea"/>
                <a:cs typeface="+mn-cs"/>
              </a:rPr>
              <a:t>gpa</a:t>
            </a:r>
            <a:r>
              <a:rPr lang="en-US" sz="1200" kern="1200" dirty="0" smtClean="0">
                <a:solidFill>
                  <a:schemeClr val="tx1"/>
                </a:solidFill>
                <a:effectLst/>
                <a:latin typeface="+mn-lt"/>
                <a:ea typeface="+mn-ea"/>
                <a:cs typeface="+mn-cs"/>
              </a:rPr>
              <a:t> and their cum </a:t>
            </a:r>
            <a:r>
              <a:rPr lang="en-US" sz="1200" kern="1200" dirty="0" err="1" smtClean="0">
                <a:solidFill>
                  <a:schemeClr val="tx1"/>
                </a:solidFill>
                <a:effectLst/>
                <a:latin typeface="+mn-lt"/>
                <a:ea typeface="+mn-ea"/>
                <a:cs typeface="+mn-cs"/>
              </a:rPr>
              <a:t>gpa</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Ultimately, they’re well on their way to consistent tracking of their YOY performance.</a:t>
            </a: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11</a:t>
            </a:fld>
            <a:endParaRPr lang="en-US"/>
          </a:p>
        </p:txBody>
      </p:sp>
    </p:spTree>
    <p:extLst>
      <p:ext uri="{BB962C8B-B14F-4D97-AF65-F5344CB8AC3E}">
        <p14:creationId xmlns:p14="http://schemas.microsoft.com/office/powerpoint/2010/main" val="268916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Out of curiosity, how would you address this issue today?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One thing we’re known for is speed. If you don’t have a data warehouse, we could put something together that would be up and running in a matter of weeks.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much faster would you be able to respond to the needs you have today?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12</a:t>
            </a:fld>
            <a:endParaRPr lang="en-US"/>
          </a:p>
        </p:txBody>
      </p:sp>
    </p:spTree>
    <p:extLst>
      <p:ext uri="{BB962C8B-B14F-4D97-AF65-F5344CB8AC3E}">
        <p14:creationId xmlns:p14="http://schemas.microsoft.com/office/powerpoint/2010/main" val="5648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real example of a scenario like this happened when Central Piedmont Community College needed help to improve student success.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high-touch engagement, Blackboard helped CPCC to close achievement gaps, and </a:t>
            </a:r>
            <a:r>
              <a:rPr lang="en-US" sz="1200" b="1" kern="1200" dirty="0" smtClean="0">
                <a:solidFill>
                  <a:schemeClr val="tx1"/>
                </a:solidFill>
                <a:effectLst/>
                <a:latin typeface="+mn-lt"/>
                <a:ea typeface="+mn-ea"/>
                <a:cs typeface="+mn-cs"/>
              </a:rPr>
              <a:t>increase retention</a:t>
            </a:r>
            <a:r>
              <a:rPr lang="en-US" sz="1200" kern="1200" dirty="0" smtClean="0">
                <a:solidFill>
                  <a:schemeClr val="tx1"/>
                </a:solidFill>
                <a:effectLst/>
                <a:latin typeface="+mn-lt"/>
                <a:ea typeface="+mn-ea"/>
                <a:cs typeface="+mn-cs"/>
              </a:rPr>
              <a:t> and completion rates </a:t>
            </a:r>
            <a:r>
              <a:rPr lang="en-US" sz="1200" b="1" kern="1200" dirty="0" smtClean="0">
                <a:solidFill>
                  <a:schemeClr val="tx1"/>
                </a:solidFill>
                <a:effectLst/>
                <a:latin typeface="+mn-lt"/>
                <a:ea typeface="+mn-ea"/>
                <a:cs typeface="+mn-cs"/>
              </a:rPr>
              <a:t>by as much as 14%.</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13</a:t>
            </a:fld>
            <a:endParaRPr lang="en-US"/>
          </a:p>
        </p:txBody>
      </p:sp>
    </p:spTree>
    <p:extLst>
      <p:ext uri="{BB962C8B-B14F-4D97-AF65-F5344CB8AC3E}">
        <p14:creationId xmlns:p14="http://schemas.microsoft.com/office/powerpoint/2010/main" val="227734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14</a:t>
            </a:fld>
            <a:endParaRPr lang="en-US"/>
          </a:p>
        </p:txBody>
      </p:sp>
    </p:spTree>
    <p:extLst>
      <p:ext uri="{BB962C8B-B14F-4D97-AF65-F5344CB8AC3E}">
        <p14:creationId xmlns:p14="http://schemas.microsoft.com/office/powerpoint/2010/main" val="5648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COST OF INSTRUCTION</a:t>
            </a:r>
          </a:p>
          <a:p>
            <a:endParaRPr lang="en-US" sz="1200" b="1" u="sng"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SITUATION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scenario, a certain university wants to better understand cost of instruction to see what they might begin to do differently to save in certain areas. One area is their College of Nursing.  Revenue has always been very high for this department.  However, profit margin is not.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SOLUTION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assume they’ve now engaged with Blackboard Analytics. They start by sorting all of their </a:t>
            </a:r>
            <a:r>
              <a:rPr lang="en-US" sz="1200" b="1" kern="1200" dirty="0" smtClean="0">
                <a:solidFill>
                  <a:schemeClr val="tx1"/>
                </a:solidFill>
                <a:effectLst/>
                <a:latin typeface="+mn-lt"/>
                <a:ea typeface="+mn-ea"/>
                <a:cs typeface="+mn-cs"/>
              </a:rPr>
              <a:t>course departments by margin %</a:t>
            </a:r>
            <a:r>
              <a:rPr lang="en-US" sz="1200" kern="1200" dirty="0" smtClean="0">
                <a:solidFill>
                  <a:schemeClr val="tx1"/>
                </a:solidFill>
                <a:effectLst/>
                <a:latin typeface="+mn-lt"/>
                <a:ea typeface="+mn-ea"/>
                <a:cs typeface="+mn-cs"/>
              </a:rPr>
              <a:t> (screen).  All of this is interesting, but they want to know why some perform better than others.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Let’s look at College of Nursing</a:t>
            </a:r>
            <a:r>
              <a:rPr lang="en-US" sz="1200" kern="1200" dirty="0" smtClean="0">
                <a:solidFill>
                  <a:schemeClr val="tx1"/>
                </a:solidFill>
                <a:effectLst/>
                <a:latin typeface="+mn-lt"/>
                <a:ea typeface="+mn-ea"/>
                <a:cs typeface="+mn-cs"/>
              </a:rPr>
              <a:t> (callout), where revenue is incredibly high but margin is not. What are the causes here?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They select the College of Nursing department for a breakdown of instructional costs based on faculty salary </a:t>
            </a:r>
            <a:r>
              <a:rPr lang="en-US" sz="1200" b="1" kern="1200" dirty="0" err="1" smtClean="0">
                <a:solidFill>
                  <a:schemeClr val="tx1"/>
                </a:solidFill>
                <a:effectLst/>
                <a:latin typeface="+mn-lt"/>
                <a:ea typeface="+mn-ea"/>
                <a:cs typeface="+mn-cs"/>
              </a:rPr>
              <a:t>vs</a:t>
            </a:r>
            <a:r>
              <a:rPr lang="en-US" sz="1200" b="1" kern="1200" dirty="0" smtClean="0">
                <a:solidFill>
                  <a:schemeClr val="tx1"/>
                </a:solidFill>
                <a:effectLst/>
                <a:latin typeface="+mn-lt"/>
                <a:ea typeface="+mn-ea"/>
                <a:cs typeface="+mn-cs"/>
              </a:rPr>
              <a:t> other instructional costs (screen).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we can breakdown exactly how the school of nursing is arriving at these margins and where their high costs are derived. It looks like higher instructor salaries (callout), as one example, are contributing to our calculations 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SLIDE TO CONTINUE STORY</a:t>
            </a:r>
          </a:p>
        </p:txBody>
      </p:sp>
      <p:sp>
        <p:nvSpPr>
          <p:cNvPr id="4" name="Slide Number Placeholder 3"/>
          <p:cNvSpPr>
            <a:spLocks noGrp="1"/>
          </p:cNvSpPr>
          <p:nvPr>
            <p:ph type="sldNum" sz="quarter" idx="10"/>
          </p:nvPr>
        </p:nvSpPr>
        <p:spPr/>
        <p:txBody>
          <a:bodyPr/>
          <a:lstStyle/>
          <a:p>
            <a:fld id="{AAE49363-54FA-E041-879B-1DA0827F5AB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6713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Then they look at a College of Nursing breakdown of instructional costs based on online courses </a:t>
            </a:r>
            <a:r>
              <a:rPr lang="en-US" sz="1200" b="1" kern="1200" dirty="0" err="1" smtClean="0">
                <a:solidFill>
                  <a:schemeClr val="tx1"/>
                </a:solidFill>
                <a:effectLst/>
                <a:latin typeface="+mn-lt"/>
                <a:ea typeface="+mn-ea"/>
                <a:cs typeface="+mn-cs"/>
              </a:rPr>
              <a:t>vs</a:t>
            </a:r>
            <a:r>
              <a:rPr lang="en-US" sz="1200" b="1" kern="1200" dirty="0" smtClean="0">
                <a:solidFill>
                  <a:schemeClr val="tx1"/>
                </a:solidFill>
                <a:effectLst/>
                <a:latin typeface="+mn-lt"/>
                <a:ea typeface="+mn-ea"/>
                <a:cs typeface="+mn-cs"/>
              </a:rPr>
              <a:t> face to face (screen).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difference here is substantial.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point of discussion leads them to ask what they can do to place more courses online, and lower the instructional cost across the nursing department.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RESULT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Hypothetical cost savings to move 20% additional courses online.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A6F4022-7AF7-B44C-87BB-B0E6322D823A}" type="slidenum">
              <a:rPr lang="en-US" smtClean="0"/>
              <a:t>16</a:t>
            </a:fld>
            <a:endParaRPr lang="en-US"/>
          </a:p>
        </p:txBody>
      </p:sp>
    </p:spTree>
    <p:extLst>
      <p:ext uri="{BB962C8B-B14F-4D97-AF65-F5344CB8AC3E}">
        <p14:creationId xmlns:p14="http://schemas.microsoft.com/office/powerpoint/2010/main" val="26891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4588" y="685800"/>
            <a:ext cx="4570412" cy="3429000"/>
          </a:xfrm>
          <a:ln/>
        </p:spPr>
      </p:sp>
      <p:sp>
        <p:nvSpPr>
          <p:cNvPr id="45058" name="Notes Placeholder 2"/>
          <p:cNvSpPr>
            <a:spLocks noGrp="1"/>
          </p:cNvSpPr>
          <p:nvPr>
            <p:ph type="body" idx="1"/>
          </p:nvPr>
        </p:nvSpPr>
        <p:spPr>
          <a:xfrm>
            <a:off x="685800" y="4343399"/>
            <a:ext cx="548640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u="sng" kern="1200" dirty="0" smtClean="0">
                <a:solidFill>
                  <a:schemeClr val="tx1"/>
                </a:solidFill>
                <a:effectLst/>
                <a:latin typeface="+mn-lt"/>
                <a:ea typeface="+mn-ea"/>
                <a:cs typeface="+mn-cs"/>
              </a:rPr>
              <a:t>The Changing Higher Education Market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Blackboard is making considerable investments in research and study of the education market.  At the end of our study last year, we concluded that education is at a</a:t>
            </a:r>
            <a:r>
              <a:rPr lang="en-US" sz="1200" kern="1200" baseline="0" dirty="0" smtClean="0">
                <a:solidFill>
                  <a:schemeClr val="tx1"/>
                </a:solidFill>
                <a:effectLst/>
                <a:latin typeface="+mn-lt"/>
                <a:ea typeface="+mn-ea"/>
                <a:cs typeface="+mn-cs"/>
              </a:rPr>
              <a:t> critical</a:t>
            </a:r>
            <a:r>
              <a:rPr lang="en-US" sz="1200" kern="1200" dirty="0" smtClean="0">
                <a:solidFill>
                  <a:schemeClr val="tx1"/>
                </a:solidFill>
                <a:effectLst/>
                <a:latin typeface="+mn-lt"/>
                <a:ea typeface="+mn-ea"/>
                <a:cs typeface="+mn-cs"/>
              </a:rPr>
              <a:t> inflection point.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Much of this is driven by a new generation of learners who have very different expectations of technology and for what their education experience should be. </a:t>
            </a:r>
          </a:p>
          <a:p>
            <a:endParaRPr lang="en-US" dirty="0"/>
          </a:p>
          <a:p>
            <a:r>
              <a:rPr lang="en-US" sz="1200" kern="1200" dirty="0" smtClean="0">
                <a:solidFill>
                  <a:schemeClr val="tx1"/>
                </a:solidFill>
                <a:effectLst/>
                <a:latin typeface="+mn-lt"/>
                <a:ea typeface="+mn-ea"/>
                <a:cs typeface="+mn-cs"/>
              </a:rPr>
              <a:t>Across the education landscape, we see a number of key trends that will produce major changes in the next decade, based on shifts in technology, global demographics, economics and expectations.</a:t>
            </a:r>
          </a:p>
          <a:p>
            <a:r>
              <a:rPr lang="en-US" sz="1200" kern="1200" dirty="0" smtClean="0">
                <a:solidFill>
                  <a:schemeClr val="tx1"/>
                </a:solidFill>
                <a:effectLst/>
                <a:latin typeface="+mn-lt"/>
                <a:ea typeface="+mn-ea"/>
                <a:cs typeface="+mn-cs"/>
              </a:rPr>
              <a:t> </a:t>
            </a:r>
          </a:p>
          <a:p>
            <a:pPr marL="0" indent="0">
              <a:buFont typeface="+mj-lt"/>
              <a:buNone/>
            </a:pPr>
            <a:r>
              <a:rPr lang="en-US" sz="1200" kern="1200" dirty="0" smtClean="0">
                <a:solidFill>
                  <a:schemeClr val="tx1"/>
                </a:solidFill>
                <a:effectLst/>
                <a:latin typeface="+mn-lt"/>
                <a:ea typeface="+mn-ea"/>
                <a:cs typeface="+mn-cs"/>
              </a:rPr>
              <a:t>Blackboard is the largest education technology company in the world – this gives us a front row seat to </a:t>
            </a:r>
            <a:r>
              <a:rPr lang="en-US" sz="1200" b="1" kern="1200" dirty="0" smtClean="0">
                <a:solidFill>
                  <a:schemeClr val="tx1"/>
                </a:solidFill>
                <a:effectLst/>
                <a:latin typeface="+mn-lt"/>
                <a:ea typeface="+mn-ea"/>
                <a:cs typeface="+mn-cs"/>
              </a:rPr>
              <a:t>six trends</a:t>
            </a:r>
            <a:r>
              <a:rPr lang="en-US" sz="1200" kern="1200" dirty="0" smtClean="0">
                <a:solidFill>
                  <a:schemeClr val="tx1"/>
                </a:solidFill>
                <a:effectLst/>
                <a:latin typeface="+mn-lt"/>
                <a:ea typeface="+mn-ea"/>
                <a:cs typeface="+mn-cs"/>
              </a:rPr>
              <a:t> we are actively studying: </a:t>
            </a:r>
          </a:p>
          <a:p>
            <a:pPr marL="228600" lvl="0" indent="-228600">
              <a:buFont typeface="+mj-lt"/>
              <a:buAutoNum type="arabicPeriod"/>
            </a:pPr>
            <a:r>
              <a:rPr lang="en-US" sz="1200" kern="1200" dirty="0" smtClean="0">
                <a:solidFill>
                  <a:schemeClr val="tx1"/>
                </a:solidFill>
                <a:effectLst/>
                <a:latin typeface="+mn-lt"/>
                <a:ea typeface="+mn-ea"/>
                <a:cs typeface="+mn-cs"/>
              </a:rPr>
              <a:t>Education is global </a:t>
            </a:r>
          </a:p>
          <a:p>
            <a:pPr marL="228600" lvl="0" indent="-228600">
              <a:buFont typeface="+mj-lt"/>
              <a:buAutoNum type="arabicPeriod"/>
            </a:pPr>
            <a:r>
              <a:rPr lang="en-US" sz="1200" kern="1200" dirty="0" smtClean="0">
                <a:solidFill>
                  <a:schemeClr val="tx1"/>
                </a:solidFill>
                <a:effectLst/>
                <a:latin typeface="+mn-lt"/>
                <a:ea typeface="+mn-ea"/>
                <a:cs typeface="+mn-cs"/>
              </a:rPr>
              <a:t>Learner centric education models are emerging</a:t>
            </a:r>
          </a:p>
          <a:p>
            <a:pPr marL="228600" lvl="0" indent="-228600">
              <a:buFont typeface="+mj-lt"/>
              <a:buAutoNum type="arabicPeriod"/>
            </a:pPr>
            <a:r>
              <a:rPr lang="en-US" sz="1200" kern="1200" dirty="0" smtClean="0">
                <a:solidFill>
                  <a:schemeClr val="tx1"/>
                </a:solidFill>
                <a:effectLst/>
                <a:latin typeface="+mn-lt"/>
                <a:ea typeface="+mn-ea"/>
                <a:cs typeface="+mn-cs"/>
              </a:rPr>
              <a:t>Non-traditional learners are becoming the norm</a:t>
            </a:r>
          </a:p>
          <a:p>
            <a:pPr marL="228600" lvl="0" indent="-228600">
              <a:buFont typeface="+mj-lt"/>
              <a:buAutoNum type="arabicPeriod"/>
            </a:pPr>
            <a:r>
              <a:rPr lang="en-US" sz="1200" kern="1200" dirty="0" smtClean="0">
                <a:solidFill>
                  <a:schemeClr val="tx1"/>
                </a:solidFill>
                <a:effectLst/>
                <a:latin typeface="+mn-lt"/>
                <a:ea typeface="+mn-ea"/>
                <a:cs typeface="+mn-cs"/>
              </a:rPr>
              <a:t>Big data is mainstream for success</a:t>
            </a:r>
          </a:p>
          <a:p>
            <a:pPr marL="228600" lvl="0" indent="-228600">
              <a:buFont typeface="+mj-lt"/>
              <a:buAutoNum type="arabicPeriod"/>
            </a:pPr>
            <a:r>
              <a:rPr lang="en-US" sz="1200" kern="1200" dirty="0" smtClean="0">
                <a:solidFill>
                  <a:schemeClr val="tx1"/>
                </a:solidFill>
                <a:effectLst/>
                <a:latin typeface="+mn-lt"/>
                <a:ea typeface="+mn-ea"/>
                <a:cs typeface="+mn-cs"/>
              </a:rPr>
              <a:t>Your consumers prefer alternative models </a:t>
            </a:r>
          </a:p>
          <a:p>
            <a:pPr marL="228600" lvl="0" indent="-228600">
              <a:buFont typeface="+mj-lt"/>
              <a:buAutoNum type="arabicPeriod"/>
            </a:pPr>
            <a:r>
              <a:rPr lang="en-US" sz="1200" kern="1200" dirty="0" smtClean="0">
                <a:solidFill>
                  <a:schemeClr val="tx1"/>
                </a:solidFill>
                <a:effectLst/>
                <a:latin typeface="+mn-lt"/>
                <a:ea typeface="+mn-ea"/>
                <a:cs typeface="+mn-cs"/>
              </a:rPr>
              <a:t>Learners are online &amp; mobile everywhere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suspect you’re observing this as well.</a:t>
            </a:r>
            <a:r>
              <a:rPr lang="en-US" dirty="0" smtClean="0">
                <a:effectLst/>
              </a:rPr>
              <a:t> </a:t>
            </a:r>
            <a:endParaRPr lang="en-US" sz="1200" kern="1200" dirty="0">
              <a:solidFill>
                <a:schemeClr val="tx1"/>
              </a:solidFill>
              <a:effectLst/>
              <a:latin typeface="+mn-lt"/>
              <a:ea typeface="+mn-ea"/>
              <a:cs typeface="+mn-cs"/>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870" eaLnBrk="0" hangingPunct="0">
              <a:defRPr sz="1900" baseline="-25000">
                <a:solidFill>
                  <a:schemeClr val="tx1"/>
                </a:solidFill>
                <a:latin typeface="Arial" charset="0"/>
                <a:ea typeface="ＭＳ Ｐゴシック" charset="0"/>
                <a:cs typeface="ＭＳ Ｐゴシック" charset="0"/>
              </a:defRPr>
            </a:lvl1pPr>
            <a:lvl2pPr marL="702677" indent="-270261" defTabSz="903870" eaLnBrk="0" hangingPunct="0">
              <a:defRPr sz="1900" baseline="-25000">
                <a:solidFill>
                  <a:schemeClr val="tx1"/>
                </a:solidFill>
                <a:latin typeface="Arial" charset="0"/>
                <a:ea typeface="ＭＳ Ｐゴシック" charset="0"/>
              </a:defRPr>
            </a:lvl2pPr>
            <a:lvl3pPr marL="1081041" indent="-216208" defTabSz="903870" eaLnBrk="0" hangingPunct="0">
              <a:defRPr sz="1900" baseline="-25000">
                <a:solidFill>
                  <a:schemeClr val="tx1"/>
                </a:solidFill>
                <a:latin typeface="Arial" charset="0"/>
                <a:ea typeface="ＭＳ Ｐゴシック" charset="0"/>
              </a:defRPr>
            </a:lvl3pPr>
            <a:lvl4pPr marL="1513457" indent="-216208" defTabSz="903870" eaLnBrk="0" hangingPunct="0">
              <a:defRPr sz="1900" baseline="-25000">
                <a:solidFill>
                  <a:schemeClr val="tx1"/>
                </a:solidFill>
                <a:latin typeface="Arial" charset="0"/>
                <a:ea typeface="ＭＳ Ｐゴシック" charset="0"/>
              </a:defRPr>
            </a:lvl4pPr>
            <a:lvl5pPr marL="1945873" indent="-216208" defTabSz="903870" eaLnBrk="0" hangingPunct="0">
              <a:defRPr sz="1900" baseline="-25000">
                <a:solidFill>
                  <a:schemeClr val="tx1"/>
                </a:solidFill>
                <a:latin typeface="Arial" charset="0"/>
                <a:ea typeface="ＭＳ Ｐゴシック" charset="0"/>
              </a:defRPr>
            </a:lvl5pPr>
            <a:lvl6pPr marL="2378290" indent="-216208" defTabSz="903870" eaLnBrk="0" fontAlgn="base" hangingPunct="0">
              <a:spcBef>
                <a:spcPct val="0"/>
              </a:spcBef>
              <a:spcAft>
                <a:spcPct val="0"/>
              </a:spcAft>
              <a:defRPr sz="1900" baseline="-25000">
                <a:solidFill>
                  <a:schemeClr val="tx1"/>
                </a:solidFill>
                <a:latin typeface="Arial" charset="0"/>
                <a:ea typeface="ＭＳ Ｐゴシック" charset="0"/>
              </a:defRPr>
            </a:lvl6pPr>
            <a:lvl7pPr marL="2810706" indent="-216208" defTabSz="903870" eaLnBrk="0" fontAlgn="base" hangingPunct="0">
              <a:spcBef>
                <a:spcPct val="0"/>
              </a:spcBef>
              <a:spcAft>
                <a:spcPct val="0"/>
              </a:spcAft>
              <a:defRPr sz="1900" baseline="-25000">
                <a:solidFill>
                  <a:schemeClr val="tx1"/>
                </a:solidFill>
                <a:latin typeface="Arial" charset="0"/>
                <a:ea typeface="ＭＳ Ｐゴシック" charset="0"/>
              </a:defRPr>
            </a:lvl7pPr>
            <a:lvl8pPr marL="3243122" indent="-216208" defTabSz="903870" eaLnBrk="0" fontAlgn="base" hangingPunct="0">
              <a:spcBef>
                <a:spcPct val="0"/>
              </a:spcBef>
              <a:spcAft>
                <a:spcPct val="0"/>
              </a:spcAft>
              <a:defRPr sz="1900" baseline="-25000">
                <a:solidFill>
                  <a:schemeClr val="tx1"/>
                </a:solidFill>
                <a:latin typeface="Arial" charset="0"/>
                <a:ea typeface="ＭＳ Ｐゴシック" charset="0"/>
              </a:defRPr>
            </a:lvl8pPr>
            <a:lvl9pPr marL="3675538" indent="-216208" defTabSz="903870" eaLnBrk="0" fontAlgn="base" hangingPunct="0">
              <a:spcBef>
                <a:spcPct val="0"/>
              </a:spcBef>
              <a:spcAft>
                <a:spcPct val="0"/>
              </a:spcAft>
              <a:defRPr sz="1900" baseline="-25000">
                <a:solidFill>
                  <a:schemeClr val="tx1"/>
                </a:solidFill>
                <a:latin typeface="Arial" charset="0"/>
                <a:ea typeface="ＭＳ Ｐゴシック" charset="0"/>
              </a:defRPr>
            </a:lvl9pPr>
          </a:lstStyle>
          <a:p>
            <a:pPr eaLnBrk="1" hangingPunct="1"/>
            <a:fld id="{17916942-6346-D145-854F-5E49A7FDAC7A}" type="slidenum">
              <a:rPr lang="en-US" sz="1200" baseline="0"/>
              <a:pPr eaLnBrk="1" hangingPunct="1"/>
              <a:t>2</a:t>
            </a:fld>
            <a:endParaRPr lang="en-US" sz="1200" baseline="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1" u="sng" kern="1200" dirty="0" smtClean="0">
                <a:solidFill>
                  <a:schemeClr val="tx1"/>
                </a:solidFill>
                <a:effectLst/>
                <a:latin typeface="+mn-lt"/>
                <a:ea typeface="+mn-ea"/>
                <a:cs typeface="+mn-cs"/>
              </a:rPr>
              <a:t>Challenges of the Market Change</a:t>
            </a:r>
          </a:p>
          <a:p>
            <a:pPr>
              <a:spcBef>
                <a:spcPts val="600"/>
              </a:spcBef>
            </a:pPr>
            <a:endParaRPr lang="en-US" b="1"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these trends, challenges for higher education have emerged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the past five years, </a:t>
            </a:r>
            <a:r>
              <a:rPr lang="en-US" sz="1200" b="1" kern="1200" dirty="0" smtClean="0">
                <a:solidFill>
                  <a:schemeClr val="tx1"/>
                </a:solidFill>
                <a:effectLst/>
                <a:latin typeface="+mn-lt"/>
                <a:ea typeface="+mn-ea"/>
                <a:cs typeface="+mn-cs"/>
              </a:rPr>
              <a:t>Moody’s downgraded an average of 28 institutions annually</a:t>
            </a:r>
            <a:r>
              <a:rPr lang="en-US" sz="1200" kern="1200" dirty="0" smtClean="0">
                <a:solidFill>
                  <a:schemeClr val="tx1"/>
                </a:solidFill>
                <a:effectLst/>
                <a:latin typeface="+mn-lt"/>
                <a:ea typeface="+mn-ea"/>
                <a:cs typeface="+mn-cs"/>
              </a:rPr>
              <a:t>. This is more than double the average of 12 in the prior five-year period.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Moody’s cited that </a:t>
            </a:r>
            <a:r>
              <a:rPr lang="en-US" sz="1200" b="1" kern="1200" dirty="0" smtClean="0">
                <a:solidFill>
                  <a:schemeClr val="tx1"/>
                </a:solidFill>
                <a:effectLst/>
                <a:latin typeface="+mn-lt"/>
                <a:ea typeface="+mn-ea"/>
                <a:cs typeface="+mn-cs"/>
              </a:rPr>
              <a:t>expenses were outpacing revenue </a:t>
            </a:r>
            <a:r>
              <a:rPr lang="en-US" sz="1200" kern="1200" dirty="0" smtClean="0">
                <a:solidFill>
                  <a:schemeClr val="tx1"/>
                </a:solidFill>
                <a:effectLst/>
                <a:latin typeface="+mn-lt"/>
                <a:ea typeface="+mn-ea"/>
                <a:cs typeface="+mn-cs"/>
              </a:rPr>
              <a:t>at 60 percent of the schools.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the National Department of Education tracks student retention and determines that, on average, 41% of students </a:t>
            </a:r>
            <a:r>
              <a:rPr lang="en-US" sz="1200" b="1" kern="1200" dirty="0" smtClean="0">
                <a:solidFill>
                  <a:schemeClr val="tx1"/>
                </a:solidFill>
                <a:effectLst/>
                <a:latin typeface="+mn-lt"/>
                <a:ea typeface="+mn-ea"/>
                <a:cs typeface="+mn-cs"/>
              </a:rPr>
              <a:t>seeking a bachelor’s degree at 4-year degree-granting institutions do not complete 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Lowering cost structures </a:t>
            </a:r>
            <a:r>
              <a:rPr lang="en-US" sz="1200" kern="1200" dirty="0" smtClean="0">
                <a:solidFill>
                  <a:schemeClr val="tx1"/>
                </a:solidFill>
                <a:effectLst/>
                <a:latin typeface="+mn-lt"/>
                <a:ea typeface="+mn-ea"/>
                <a:cs typeface="+mn-cs"/>
              </a:rPr>
              <a:t>to achieve long-term financial sustainability and fund future initiatives is the direction being taken by many institutions.  Recognizing and acting on the changes in the market is the difference between stagnation and remaining competitive.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this comes with it’s own set of challenges. </a:t>
            </a: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a:t>
            </a:fld>
            <a:endParaRPr lang="en-US"/>
          </a:p>
        </p:txBody>
      </p:sp>
    </p:spTree>
    <p:extLst>
      <p:ext uri="{BB962C8B-B14F-4D97-AF65-F5344CB8AC3E}">
        <p14:creationId xmlns:p14="http://schemas.microsoft.com/office/powerpoint/2010/main" val="133959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CORE</a:t>
            </a:r>
            <a:r>
              <a:rPr lang="en-US" sz="1200" b="1" u="sng" kern="1200" baseline="0" dirty="0" smtClean="0">
                <a:solidFill>
                  <a:schemeClr val="tx1"/>
                </a:solidFill>
                <a:effectLst/>
                <a:latin typeface="+mn-lt"/>
                <a:ea typeface="+mn-ea"/>
                <a:cs typeface="+mn-cs"/>
              </a:rPr>
              <a:t> CHALLENGES FOR HIGHER EDUCATION</a:t>
            </a:r>
          </a:p>
          <a:p>
            <a:endParaRPr lang="en-US" sz="1200" b="1"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key concern to most universities is the need to retain their students.  There are numerous reasons students might choose to drop out or transfer from your institution – some more controllable than others. </a:t>
            </a:r>
            <a:r>
              <a:rPr lang="en-US" sz="1200" b="1" i="1" kern="1200" dirty="0" smtClean="0">
                <a:solidFill>
                  <a:schemeClr val="tx1"/>
                </a:solidFill>
                <a:effectLst/>
                <a:latin typeface="+mn-lt"/>
                <a:ea typeface="+mn-ea"/>
                <a:cs typeface="+mn-cs"/>
              </a:rPr>
              <a:t> The New England Journal of Higher Education cites six reasons for leaving.</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Circumstances</a:t>
            </a:r>
            <a:r>
              <a:rPr lang="en-US" sz="1200" kern="1200" dirty="0" smtClean="0">
                <a:solidFill>
                  <a:schemeClr val="tx1"/>
                </a:solidFill>
                <a:effectLst/>
                <a:latin typeface="+mn-lt"/>
                <a:ea typeface="+mn-ea"/>
                <a:cs typeface="+mn-cs"/>
              </a:rPr>
              <a:t> Personal circumstances specific to a student</a:t>
            </a:r>
          </a:p>
          <a:p>
            <a:pPr lvl="0"/>
            <a:r>
              <a:rPr lang="en-US" sz="1200" b="1" i="1" kern="1200" dirty="0" smtClean="0">
                <a:solidFill>
                  <a:schemeClr val="tx1"/>
                </a:solidFill>
                <a:effectLst/>
                <a:latin typeface="+mn-lt"/>
                <a:ea typeface="+mn-ea"/>
                <a:cs typeface="+mn-cs"/>
              </a:rPr>
              <a:t>Preferences</a:t>
            </a:r>
            <a:r>
              <a:rPr lang="en-US" sz="1200" kern="1200" dirty="0" smtClean="0">
                <a:solidFill>
                  <a:schemeClr val="tx1"/>
                </a:solidFill>
                <a:effectLst/>
                <a:latin typeface="+mn-lt"/>
                <a:ea typeface="+mn-ea"/>
                <a:cs typeface="+mn-cs"/>
              </a:rPr>
              <a:t> The student may choose to leave owing to preference of another school to begin with and matriculated out of necessity. </a:t>
            </a:r>
          </a:p>
          <a:p>
            <a:pPr lvl="0"/>
            <a:r>
              <a:rPr lang="en-US" sz="1200" b="1" i="1" kern="1200" dirty="0" smtClean="0">
                <a:solidFill>
                  <a:schemeClr val="tx1"/>
                </a:solidFill>
                <a:effectLst/>
                <a:latin typeface="+mn-lt"/>
                <a:ea typeface="+mn-ea"/>
                <a:cs typeface="+mn-cs"/>
              </a:rPr>
              <a:t>Preparedness</a:t>
            </a:r>
            <a:r>
              <a:rPr lang="en-US" sz="1200" kern="1200" dirty="0" smtClean="0">
                <a:solidFill>
                  <a:schemeClr val="tx1"/>
                </a:solidFill>
                <a:effectLst/>
                <a:latin typeface="+mn-lt"/>
                <a:ea typeface="+mn-ea"/>
                <a:cs typeface="+mn-cs"/>
              </a:rPr>
              <a:t> Inadequate academic preparation for underperformers or inadequate challenge for high performers.</a:t>
            </a:r>
          </a:p>
          <a:p>
            <a:pPr lvl="0"/>
            <a:r>
              <a:rPr lang="en-US" sz="1200" b="1" i="1" kern="1200" dirty="0" smtClean="0">
                <a:solidFill>
                  <a:schemeClr val="tx1"/>
                </a:solidFill>
                <a:effectLst/>
                <a:latin typeface="+mn-lt"/>
                <a:ea typeface="+mn-ea"/>
                <a:cs typeface="+mn-cs"/>
              </a:rPr>
              <a:t>Adjustment</a:t>
            </a:r>
            <a:r>
              <a:rPr lang="en-US" sz="1200" kern="1200" dirty="0" smtClean="0">
                <a:solidFill>
                  <a:schemeClr val="tx1"/>
                </a:solidFill>
                <a:effectLst/>
                <a:latin typeface="+mn-lt"/>
                <a:ea typeface="+mn-ea"/>
                <a:cs typeface="+mn-cs"/>
              </a:rPr>
              <a:t> Unable to make the necessary social adjustments to college life. </a:t>
            </a:r>
          </a:p>
          <a:p>
            <a:pPr lvl="0"/>
            <a:r>
              <a:rPr lang="en-US" sz="1200" b="1" i="1" kern="1200" dirty="0" smtClean="0">
                <a:solidFill>
                  <a:schemeClr val="tx1"/>
                </a:solidFill>
                <a:effectLst/>
                <a:latin typeface="+mn-lt"/>
                <a:ea typeface="+mn-ea"/>
                <a:cs typeface="+mn-cs"/>
              </a:rPr>
              <a:t>Offerings</a:t>
            </a:r>
            <a:r>
              <a:rPr lang="en-US" sz="1200" kern="1200" dirty="0" smtClean="0">
                <a:solidFill>
                  <a:schemeClr val="tx1"/>
                </a:solidFill>
                <a:effectLst/>
                <a:latin typeface="+mn-lt"/>
                <a:ea typeface="+mn-ea"/>
                <a:cs typeface="+mn-cs"/>
              </a:rPr>
              <a:t> Disappointment with school’s program offerings (academic and/or extracurricular, athletic, etc.) </a:t>
            </a:r>
          </a:p>
          <a:p>
            <a:pPr lvl="0"/>
            <a:r>
              <a:rPr lang="en-US" sz="1200" b="1" i="1" kern="1200" dirty="0" smtClean="0">
                <a:solidFill>
                  <a:schemeClr val="tx1"/>
                </a:solidFill>
                <a:effectLst/>
                <a:latin typeface="+mn-lt"/>
                <a:ea typeface="+mn-ea"/>
                <a:cs typeface="+mn-cs"/>
              </a:rPr>
              <a:t>Experience</a:t>
            </a:r>
            <a:r>
              <a:rPr lang="en-US" sz="1200" kern="1200" dirty="0" smtClean="0">
                <a:solidFill>
                  <a:schemeClr val="tx1"/>
                </a:solidFill>
                <a:effectLst/>
                <a:latin typeface="+mn-lt"/>
                <a:ea typeface="+mn-ea"/>
                <a:cs typeface="+mn-cs"/>
              </a:rPr>
              <a:t> Programs and features may be so poorly delivered or difficult to navigate that the student’s experience is highly negative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Hand in hand with student retention goes </a:t>
            </a:r>
            <a:r>
              <a:rPr lang="en-US" sz="1200" b="1" kern="1200" dirty="0" smtClean="0">
                <a:solidFill>
                  <a:schemeClr val="tx1"/>
                </a:solidFill>
                <a:effectLst/>
                <a:latin typeface="+mn-lt"/>
                <a:ea typeface="+mn-ea"/>
                <a:cs typeface="+mn-cs"/>
              </a:rPr>
              <a:t>financial management and optimizing the cost of instruction. </a:t>
            </a:r>
            <a:r>
              <a:rPr lang="en-US" sz="1200" kern="1200" dirty="0" smtClean="0">
                <a:solidFill>
                  <a:schemeClr val="tx1"/>
                </a:solidFill>
                <a:effectLst/>
                <a:latin typeface="+mn-lt"/>
                <a:ea typeface="+mn-ea"/>
                <a:cs typeface="+mn-cs"/>
              </a:rPr>
              <a:t>The cost of obtaining a university education in the U.S. has soared </a:t>
            </a:r>
            <a:r>
              <a:rPr lang="en-US" sz="1200" b="1" kern="1200" dirty="0" smtClean="0">
                <a:solidFill>
                  <a:schemeClr val="tx1"/>
                </a:solidFill>
                <a:effectLst/>
                <a:latin typeface="+mn-lt"/>
                <a:ea typeface="+mn-ea"/>
                <a:cs typeface="+mn-cs"/>
              </a:rPr>
              <a:t>12 fold over the past three decades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chart shows college tuition and fees have surged 1,120 percent since records began in 1978, four times faster than the increase in the </a:t>
            </a:r>
            <a:r>
              <a:rPr lang="en-US" sz="1200" u="sng" kern="1200" dirty="0" smtClean="0">
                <a:solidFill>
                  <a:schemeClr val="tx1"/>
                </a:solidFill>
                <a:effectLst/>
                <a:latin typeface="+mn-lt"/>
                <a:ea typeface="+mn-ea"/>
                <a:cs typeface="+mn-cs"/>
                <a:hlinkClick r:id="rId3"/>
              </a:rPr>
              <a:t>consumer price index</a:t>
            </a:r>
            <a:r>
              <a:rPr lang="en-US" sz="1200" kern="1200" dirty="0" smtClean="0">
                <a:solidFill>
                  <a:schemeClr val="tx1"/>
                </a:solidFill>
                <a:effectLst/>
                <a:latin typeface="+mn-lt"/>
                <a:ea typeface="+mn-ea"/>
                <a:cs typeface="+mn-cs"/>
              </a:rPr>
              <a:t>. Medical expenses have climbed 601 percent, while the price of food has increased 244 percent over the same period.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Business professionals within higher education need to operate as cost-effectively as possible or risk continued losses. However, it’s not always clear where efficiencies are needed or how to ensure students are retained.   Concrete insights to the complex questions behind these issues are often found in data.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4</a:t>
            </a:fld>
            <a:endParaRPr lang="en-US"/>
          </a:p>
        </p:txBody>
      </p:sp>
    </p:spTree>
    <p:extLst>
      <p:ext uri="{BB962C8B-B14F-4D97-AF65-F5344CB8AC3E}">
        <p14:creationId xmlns:p14="http://schemas.microsoft.com/office/powerpoint/2010/main" val="422464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MAKING STRATEGIC</a:t>
            </a:r>
            <a:r>
              <a:rPr lang="en-US" sz="1200" b="1" u="sng" kern="1200" baseline="0" dirty="0" smtClean="0">
                <a:solidFill>
                  <a:schemeClr val="tx1"/>
                </a:solidFill>
                <a:effectLst/>
                <a:latin typeface="+mn-lt"/>
                <a:ea typeface="+mn-ea"/>
                <a:cs typeface="+mn-cs"/>
              </a:rPr>
              <a:t> DECISIONS</a:t>
            </a:r>
          </a:p>
          <a:p>
            <a:endParaRPr lang="en-US" sz="1200" b="1"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people know that your data can potentially tell you a significant story about the performance of your university that</a:t>
            </a:r>
            <a:r>
              <a:rPr lang="en-US" sz="1200" kern="1200" baseline="0" dirty="0" smtClean="0">
                <a:solidFill>
                  <a:schemeClr val="tx1"/>
                </a:solidFill>
                <a:effectLst/>
                <a:latin typeface="+mn-lt"/>
                <a:ea typeface="+mn-ea"/>
                <a:cs typeface="+mn-cs"/>
              </a:rPr>
              <a:t> can help you make strategic decisions</a:t>
            </a:r>
            <a:r>
              <a:rPr lang="en-US" sz="1200" kern="1200" dirty="0" smtClean="0">
                <a:solidFill>
                  <a:schemeClr val="tx1"/>
                </a:solidFill>
                <a:effectLst/>
                <a:latin typeface="+mn-lt"/>
                <a:ea typeface="+mn-ea"/>
                <a:cs typeface="+mn-cs"/>
              </a:rPr>
              <a:t> … if you know how to get to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amount of data stored by universities has increased tremendously over the past ten years. You have data not only in your course experience and performance, but also social, demographic and economic – and from a myriad of other places.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But harnessing and analyzing the full spectrum of your data can be challenging and a barrier to decision making</a:t>
            </a:r>
            <a:r>
              <a:rPr lang="en-US"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1A6F4022-7AF7-B44C-87BB-B0E6322D823A}" type="slidenum">
              <a:rPr lang="en-US" smtClean="0"/>
              <a:t>5</a:t>
            </a:fld>
            <a:endParaRPr lang="en-US"/>
          </a:p>
        </p:txBody>
      </p:sp>
    </p:spTree>
    <p:extLst>
      <p:ext uri="{BB962C8B-B14F-4D97-AF65-F5344CB8AC3E}">
        <p14:creationId xmlns:p14="http://schemas.microsoft.com/office/powerpoint/2010/main" val="98838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Why are big picture analytics critical?</a:t>
            </a:r>
          </a:p>
          <a:p>
            <a:endParaRPr lang="en-US" sz="1200" b="1"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institutions need to see the big picture and get a holistic look at all of the data they have available within their institution. More than just learner and </a:t>
            </a:r>
            <a:r>
              <a:rPr lang="en-US" sz="1200" b="1" kern="1200" dirty="0" smtClean="0">
                <a:solidFill>
                  <a:schemeClr val="tx1"/>
                </a:solidFill>
                <a:effectLst/>
                <a:latin typeface="+mn-lt"/>
                <a:ea typeface="+mn-ea"/>
                <a:cs typeface="+mn-cs"/>
              </a:rPr>
              <a:t>academic data</a:t>
            </a:r>
            <a:r>
              <a:rPr lang="en-US" sz="1200" kern="1200" dirty="0" smtClean="0">
                <a:solidFill>
                  <a:schemeClr val="tx1"/>
                </a:solidFill>
                <a:effectLst/>
                <a:latin typeface="+mn-lt"/>
                <a:ea typeface="+mn-ea"/>
                <a:cs typeface="+mn-cs"/>
              </a:rPr>
              <a:t>, they also need to be able to access </a:t>
            </a:r>
            <a:r>
              <a:rPr lang="en-US" sz="1200" b="1" kern="1200" dirty="0" smtClean="0">
                <a:solidFill>
                  <a:schemeClr val="tx1"/>
                </a:solidFill>
                <a:effectLst/>
                <a:latin typeface="+mn-lt"/>
                <a:ea typeface="+mn-ea"/>
                <a:cs typeface="+mn-cs"/>
              </a:rPr>
              <a:t>administrative data</a:t>
            </a:r>
            <a:r>
              <a:rPr lang="en-US" sz="1200" kern="1200" dirty="0" smtClean="0">
                <a:solidFill>
                  <a:schemeClr val="tx1"/>
                </a:solidFill>
                <a:effectLst/>
                <a:latin typeface="+mn-lt"/>
                <a:ea typeface="+mn-ea"/>
                <a:cs typeface="+mn-cs"/>
              </a:rPr>
              <a:t> as well.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two go hand in hand</a:t>
            </a:r>
            <a:r>
              <a:rPr lang="en-US" sz="1200" kern="1200" dirty="0" smtClean="0">
                <a:solidFill>
                  <a:schemeClr val="tx1"/>
                </a:solidFill>
                <a:effectLst/>
                <a:latin typeface="+mn-lt"/>
                <a:ea typeface="+mn-ea"/>
                <a:cs typeface="+mn-cs"/>
              </a:rPr>
              <a:t>.  Learner and academic analysis is critical to understanding the some of the behavioral patterns of your students.  But not all of your student data is found in academic data.  A great deal of information is also found in other data sources.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a myriad of factors found within your data to understanding the behavior of a student that leaves your institution.  Whether they are seeking to pursue another school, cannot afford education, not engaged or experiencing difficulty with coursework, you need to have the whole picture to know where to target your attention and how to change behavior.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goes hand in hand with analysis of your overall financial performance, including expense management related with cost of instruction.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But, again, harnessing and analyzing the full spectrum of your data can be challenging, time consuming and frustrating.</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6</a:t>
            </a:fld>
            <a:endParaRPr lang="en-US"/>
          </a:p>
        </p:txBody>
      </p:sp>
    </p:spTree>
    <p:extLst>
      <p:ext uri="{BB962C8B-B14F-4D97-AF65-F5344CB8AC3E}">
        <p14:creationId xmlns:p14="http://schemas.microsoft.com/office/powerpoint/2010/main" val="98838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IMAGINE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Let’s imagine</a:t>
            </a:r>
            <a:r>
              <a:rPr lang="en-US" sz="1200" kern="1200" dirty="0" smtClean="0">
                <a:solidFill>
                  <a:schemeClr val="tx1"/>
                </a:solidFill>
                <a:effectLst/>
                <a:latin typeface="+mn-lt"/>
                <a:ea typeface="+mn-ea"/>
                <a:cs typeface="+mn-cs"/>
              </a:rPr>
              <a:t> you’ve blocked some time on your calendar to work on [profit margins/student retention.] You sit down to your computer and start by looking at your latest [margin/retention] numbers.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imagine the numbers are trending down.</a:t>
            </a:r>
            <a:r>
              <a:rPr lang="en-US" sz="1200" b="1" kern="1200" dirty="0" smtClean="0">
                <a:solidFill>
                  <a:schemeClr val="tx1"/>
                </a:solidFill>
                <a:effectLst/>
                <a:latin typeface="+mn-lt"/>
                <a:ea typeface="+mn-ea"/>
                <a:cs typeface="+mn-cs"/>
              </a:rPr>
              <a:t> What is the first question you want answered?  </a:t>
            </a:r>
            <a:r>
              <a:rPr lang="en-US" sz="1200" kern="1200" dirty="0" smtClean="0">
                <a:solidFill>
                  <a:schemeClr val="tx1"/>
                </a:solidFill>
                <a:effectLst/>
                <a:latin typeface="+mn-lt"/>
                <a:ea typeface="+mn-ea"/>
                <a:cs typeface="+mn-cs"/>
              </a:rPr>
              <a:t>I’d suspect it would be “why are these numbers trending down instead of up?!”</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knew WHY, you would know WHAT to do about it.  This is where many people find they don’t have all the information they need.</a:t>
            </a:r>
          </a:p>
          <a:p>
            <a:r>
              <a:rPr lang="en-US" sz="1200" kern="1200" dirty="0" smtClean="0">
                <a:solidFill>
                  <a:schemeClr val="tx1"/>
                </a:solidFill>
                <a:effectLst/>
                <a:latin typeface="+mn-lt"/>
                <a:ea typeface="+mn-ea"/>
                <a:cs typeface="+mn-cs"/>
              </a:rPr>
              <a:t> </a:t>
            </a:r>
          </a:p>
          <a:p>
            <a:r>
              <a:rPr lang="en-US" sz="1200" b="1" kern="1200" dirty="0" smtClean="0">
                <a:solidFill>
                  <a:srgbClr val="FF0000"/>
                </a:solidFill>
                <a:effectLst/>
                <a:latin typeface="+mn-lt"/>
                <a:ea typeface="+mn-ea"/>
                <a:cs typeface="+mn-cs"/>
              </a:rPr>
              <a:t>But lets imagine you did.</a:t>
            </a:r>
            <a:endParaRPr lang="en-US" sz="1200" kern="1200" dirty="0" smtClean="0">
              <a:solidFill>
                <a:srgbClr val="FF0000"/>
              </a:solidFill>
              <a:effectLst/>
              <a:latin typeface="+mn-lt"/>
              <a:ea typeface="+mn-ea"/>
              <a:cs typeface="+mn-cs"/>
            </a:endParaRPr>
          </a:p>
          <a:p>
            <a:r>
              <a:rPr lang="en-US" sz="1200" kern="1200" dirty="0" smtClean="0">
                <a:solidFill>
                  <a:srgbClr val="FF0000"/>
                </a:solidFill>
                <a:effectLst/>
                <a:latin typeface="+mn-lt"/>
                <a:ea typeface="+mn-ea"/>
                <a:cs typeface="+mn-cs"/>
              </a:rPr>
              <a:t> </a:t>
            </a:r>
          </a:p>
          <a:p>
            <a:r>
              <a:rPr lang="en-US" sz="1200" kern="1200" dirty="0" smtClean="0">
                <a:solidFill>
                  <a:srgbClr val="FF0000"/>
                </a:solidFill>
                <a:effectLst/>
                <a:latin typeface="+mn-lt"/>
                <a:ea typeface="+mn-ea"/>
                <a:cs typeface="+mn-cs"/>
              </a:rPr>
              <a:t>PROFIT MARGIN</a:t>
            </a:r>
          </a:p>
          <a:p>
            <a:r>
              <a:rPr lang="en-US" sz="1200" kern="1200" dirty="0" smtClean="0">
                <a:solidFill>
                  <a:schemeClr val="tx1"/>
                </a:solidFill>
                <a:effectLst/>
                <a:latin typeface="+mn-lt"/>
                <a:ea typeface="+mn-ea"/>
                <a:cs typeface="+mn-cs"/>
              </a:rPr>
              <a:t>What if you were able to pull up real time margin reports by department?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if you were able to look at drivers? What if you could go deeper into those drivers and see the specific costs associated with that department?  Would you be able to start seeking a solution?</a:t>
            </a:r>
          </a:p>
          <a:p>
            <a:r>
              <a:rPr lang="en-US" sz="1200" kern="1200" dirty="0" smtClean="0">
                <a:solidFill>
                  <a:schemeClr val="tx1"/>
                </a:solidFill>
                <a:effectLst/>
                <a:latin typeface="+mn-lt"/>
                <a:ea typeface="+mn-ea"/>
                <a:cs typeface="+mn-cs"/>
              </a:rPr>
              <a:t> </a:t>
            </a:r>
          </a:p>
          <a:p>
            <a:r>
              <a:rPr lang="en-US" sz="1200" kern="1200" dirty="0" smtClean="0">
                <a:solidFill>
                  <a:srgbClr val="008000"/>
                </a:solidFill>
                <a:effectLst/>
                <a:latin typeface="+mn-lt"/>
                <a:ea typeface="+mn-ea"/>
                <a:cs typeface="+mn-cs"/>
              </a:rPr>
              <a:t>RETENTION</a:t>
            </a:r>
          </a:p>
          <a:p>
            <a:r>
              <a:rPr lang="en-US" sz="1200" kern="1200" dirty="0" smtClean="0">
                <a:solidFill>
                  <a:schemeClr val="tx1"/>
                </a:solidFill>
                <a:effectLst/>
                <a:latin typeface="+mn-lt"/>
                <a:ea typeface="+mn-ea"/>
                <a:cs typeface="+mn-cs"/>
              </a:rPr>
              <a:t>What if you could click into your dashboard and look at your retention trend chart to see what performance was like last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Imagine you could run a report to see the percent of students who were successful in a course vs. those who were not and the percent that withdrew?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if you had an easy to read report showing you the number of students who fall into various risk categories based on either pre-existing characteristics (such as test scores or admit type) or observed behaviors (low GPA and taking a heavy credit hour load or a difference between a term GPA and their cum GPA)?</a:t>
            </a:r>
            <a:r>
              <a:rPr lang="en-US" dirty="0" smtClean="0">
                <a:effectLst/>
              </a:rPr>
              <a:t> </a:t>
            </a:r>
            <a:r>
              <a:rPr lang="en-US" sz="1200" kern="1200" dirty="0" err="1" smtClean="0">
                <a:solidFill>
                  <a:schemeClr val="tx1"/>
                </a:solidFill>
                <a:effectLst/>
                <a:latin typeface="+mn-lt"/>
                <a:ea typeface="+mn-ea"/>
                <a:cs typeface="+mn-cs"/>
              </a:rPr>
              <a:t>gpa</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7</a:t>
            </a:fld>
            <a:endParaRPr lang="en-US"/>
          </a:p>
        </p:txBody>
      </p:sp>
    </p:spTree>
    <p:extLst>
      <p:ext uri="{BB962C8B-B14F-4D97-AF65-F5344CB8AC3E}">
        <p14:creationId xmlns:p14="http://schemas.microsoft.com/office/powerpoint/2010/main" val="191644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u="sng" kern="1200" dirty="0" smtClean="0">
                <a:solidFill>
                  <a:schemeClr val="tx1"/>
                </a:solidFill>
                <a:effectLst/>
                <a:latin typeface="+mn-lt"/>
                <a:ea typeface="+mn-ea"/>
                <a:cs typeface="+mn-cs"/>
              </a:rPr>
              <a:t>BLACKBOARD DOES THIS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You can.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Blackboard is reimagining education in ways the industry has never seen. And our customers are reimagining it with 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We’re helping colleges and universities to leverage their data in simple, yet highly innovative, ways to answer some of the most challenging questions they have for the past, present and future of their institution.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we want is </a:t>
            </a:r>
            <a:r>
              <a:rPr lang="en-US" sz="1200" b="1" kern="1200" dirty="0" smtClean="0">
                <a:solidFill>
                  <a:schemeClr val="tx1"/>
                </a:solidFill>
                <a:effectLst/>
                <a:latin typeface="+mn-lt"/>
                <a:ea typeface="+mn-ea"/>
                <a:cs typeface="+mn-cs"/>
              </a:rPr>
              <a:t>to help you optimize the overall performance of your institution at every level possible.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reason we are so successful at what we do is that we have some of the best and brightest minds with very deep industry expertise working full-time at Blackboard.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the only company that combines high-touch consultant experts with our customized data translation platform to help you harness the power of your data.  And we’re not just talking about some of your data, or one aspect of your data.  We’re talking about harnessing multiple data sources so you can track and optimize performance at every possible level.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these analytics will give you are the </a:t>
            </a:r>
            <a:r>
              <a:rPr lang="en-US" sz="1200" b="1" kern="1200" dirty="0" smtClean="0">
                <a:solidFill>
                  <a:schemeClr val="tx1"/>
                </a:solidFill>
                <a:effectLst/>
                <a:latin typeface="+mn-lt"/>
                <a:ea typeface="+mn-ea"/>
                <a:cs typeface="+mn-cs"/>
              </a:rPr>
              <a:t>actionable insights needed to make mission critical decisions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decisions that will help you dig deeper to get answers to your most complex questions. Our technology and services scale to meet your needs for most every data related challenge. You’ll have insight you need to solve for some of your bigger initiatives, such as student retention, institutional cost and overall performance and ROI on technology.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Oh, and you</a:t>
            </a:r>
            <a:r>
              <a:rPr lang="en-US" sz="1200" kern="1200" baseline="0" dirty="0" smtClean="0">
                <a:solidFill>
                  <a:schemeClr val="tx1"/>
                </a:solidFill>
                <a:effectLst/>
                <a:latin typeface="+mn-lt"/>
                <a:ea typeface="+mn-ea"/>
                <a:cs typeface="+mn-cs"/>
              </a:rPr>
              <a:t> don’t have to be tethered to the office, or even your computer, to get answers.  If questions are keeping you up at night, grab your tablet or phone for mobile access to your data.  You might just sleep better.</a:t>
            </a:r>
            <a:endParaRPr lang="en-US" sz="1200" kern="1200" dirty="0" smtClean="0">
              <a:solidFill>
                <a:schemeClr val="tx1"/>
              </a:solidFill>
              <a:effectLst/>
              <a:latin typeface="+mn-lt"/>
              <a:ea typeface="+mn-ea"/>
              <a:cs typeface="+mn-cs"/>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5F6062"/>
                </a:solidFill>
                <a:latin typeface="Arial" pitchFamily="34" charset="0"/>
                <a:ea typeface="ＭＳ Ｐゴシック" pitchFamily="34" charset="-128"/>
              </a:defRPr>
            </a:lvl1pPr>
            <a:lvl2pPr marL="742736" indent="-285668" eaLnBrk="0" hangingPunct="0">
              <a:defRPr sz="2400">
                <a:solidFill>
                  <a:srgbClr val="5F6062"/>
                </a:solidFill>
                <a:latin typeface="Arial" pitchFamily="34" charset="0"/>
                <a:ea typeface="ＭＳ Ｐゴシック" pitchFamily="34" charset="-128"/>
              </a:defRPr>
            </a:lvl2pPr>
            <a:lvl3pPr marL="1142670" indent="-228534" eaLnBrk="0" hangingPunct="0">
              <a:defRPr sz="2400">
                <a:solidFill>
                  <a:srgbClr val="5F6062"/>
                </a:solidFill>
                <a:latin typeface="Arial" pitchFamily="34" charset="0"/>
                <a:ea typeface="ＭＳ Ｐゴシック" pitchFamily="34" charset="-128"/>
              </a:defRPr>
            </a:lvl3pPr>
            <a:lvl4pPr marL="1599739" indent="-228534" eaLnBrk="0" hangingPunct="0">
              <a:defRPr sz="2400">
                <a:solidFill>
                  <a:srgbClr val="5F6062"/>
                </a:solidFill>
                <a:latin typeface="Arial" pitchFamily="34" charset="0"/>
                <a:ea typeface="ＭＳ Ｐゴシック" pitchFamily="34" charset="-128"/>
              </a:defRPr>
            </a:lvl4pPr>
            <a:lvl5pPr marL="2056807" indent="-228534" eaLnBrk="0" hangingPunct="0">
              <a:defRPr sz="2400">
                <a:solidFill>
                  <a:srgbClr val="5F6062"/>
                </a:solidFill>
                <a:latin typeface="Arial" pitchFamily="34" charset="0"/>
                <a:ea typeface="ＭＳ Ｐゴシック" pitchFamily="34" charset="-128"/>
              </a:defRPr>
            </a:lvl5pPr>
            <a:lvl6pPr marL="2513875" indent="-228534" eaLnBrk="0" fontAlgn="base" hangingPunct="0">
              <a:spcBef>
                <a:spcPct val="0"/>
              </a:spcBef>
              <a:spcAft>
                <a:spcPct val="0"/>
              </a:spcAft>
              <a:defRPr sz="2400">
                <a:solidFill>
                  <a:srgbClr val="5F6062"/>
                </a:solidFill>
                <a:latin typeface="Arial" pitchFamily="34" charset="0"/>
                <a:ea typeface="ＭＳ Ｐゴシック" pitchFamily="34" charset="-128"/>
              </a:defRPr>
            </a:lvl6pPr>
            <a:lvl7pPr marL="2970943" indent="-228534" eaLnBrk="0" fontAlgn="base" hangingPunct="0">
              <a:spcBef>
                <a:spcPct val="0"/>
              </a:spcBef>
              <a:spcAft>
                <a:spcPct val="0"/>
              </a:spcAft>
              <a:defRPr sz="2400">
                <a:solidFill>
                  <a:srgbClr val="5F6062"/>
                </a:solidFill>
                <a:latin typeface="Arial" pitchFamily="34" charset="0"/>
                <a:ea typeface="ＭＳ Ｐゴシック" pitchFamily="34" charset="-128"/>
              </a:defRPr>
            </a:lvl7pPr>
            <a:lvl8pPr marL="3428011" indent="-228534" eaLnBrk="0" fontAlgn="base" hangingPunct="0">
              <a:spcBef>
                <a:spcPct val="0"/>
              </a:spcBef>
              <a:spcAft>
                <a:spcPct val="0"/>
              </a:spcAft>
              <a:defRPr sz="2400">
                <a:solidFill>
                  <a:srgbClr val="5F6062"/>
                </a:solidFill>
                <a:latin typeface="Arial" pitchFamily="34" charset="0"/>
                <a:ea typeface="ＭＳ Ｐゴシック" pitchFamily="34" charset="-128"/>
              </a:defRPr>
            </a:lvl8pPr>
            <a:lvl9pPr marL="3885079" indent="-228534" eaLnBrk="0" fontAlgn="base" hangingPunct="0">
              <a:spcBef>
                <a:spcPct val="0"/>
              </a:spcBef>
              <a:spcAft>
                <a:spcPct val="0"/>
              </a:spcAft>
              <a:defRPr sz="2400">
                <a:solidFill>
                  <a:srgbClr val="5F6062"/>
                </a:solidFill>
                <a:latin typeface="Arial" pitchFamily="34" charset="0"/>
                <a:ea typeface="ＭＳ Ｐゴシック" pitchFamily="34" charset="-128"/>
              </a:defRPr>
            </a:lvl9pPr>
          </a:lstStyle>
          <a:p>
            <a:fld id="{2DBD2810-BE0C-4327-88B2-DD0CDC71C272}"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rather than tell you about our capabilities, I’d like to show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SELECT VIGNETTE APPROPRIATE TO AUDIENCE TYPE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AE49363-54FA-E041-879B-1DA0827F5AB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6713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1" name="Group 60"/>
          <p:cNvGrpSpPr>
            <a:grpSpLocks noChangeAspect="1"/>
          </p:cNvGrpSpPr>
          <p:nvPr userDrawn="1"/>
        </p:nvGrpSpPr>
        <p:grpSpPr>
          <a:xfrm>
            <a:off x="911225" y="1162845"/>
            <a:ext cx="2743200" cy="384810"/>
            <a:chOff x="0" y="2787650"/>
            <a:chExt cx="9144001" cy="1282700"/>
          </a:xfrm>
          <a:solidFill>
            <a:schemeClr val="bg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1225" y="1544638"/>
            <a:ext cx="4389120" cy="914400"/>
          </a:xfrm>
        </p:spPr>
        <p:txBody>
          <a:bodyPr tIns="137160" bIns="0" anchor="t">
            <a:noAutofit/>
          </a:bodyPr>
          <a:lstStyle>
            <a:lvl1pPr>
              <a:lnSpc>
                <a:spcPct val="85000"/>
              </a:lnSpc>
              <a:defRPr sz="2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1225" y="5308600"/>
            <a:ext cx="4389120" cy="914400"/>
          </a:xfrm>
        </p:spPr>
        <p:txBody>
          <a:bodyPr tIns="0" bIns="0" anchor="b">
            <a:noAutofit/>
          </a:bodyPr>
          <a:lstStyle>
            <a:lvl1pPr marL="0" indent="0" algn="l">
              <a:lnSpc>
                <a:spcPct val="90000"/>
              </a:lnSpc>
              <a:spcBef>
                <a:spcPts val="0"/>
              </a:spcBef>
              <a:spcAft>
                <a:spcPts val="0"/>
              </a:spcAft>
              <a:buNone/>
              <a:defRPr sz="16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310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userDrawn="1"/>
        </p:nvGrpSpPr>
        <p:grpSpPr>
          <a:xfrm>
            <a:off x="585775" y="529383"/>
            <a:ext cx="4249266" cy="671818"/>
            <a:chOff x="1900238" y="2922062"/>
            <a:chExt cx="5643575" cy="892261"/>
          </a:xfrm>
          <a:solidFill>
            <a:schemeClr val="bg1"/>
          </a:solidFill>
        </p:grpSpPr>
        <p:grpSp>
          <p:nvGrpSpPr>
            <p:cNvPr id="9" name="Group 8"/>
            <p:cNvGrpSpPr/>
            <p:nvPr/>
          </p:nvGrpSpPr>
          <p:grpSpPr>
            <a:xfrm>
              <a:off x="1900238" y="3043677"/>
              <a:ext cx="5343525" cy="770646"/>
              <a:chOff x="9599613" y="1468438"/>
              <a:chExt cx="4491038" cy="647700"/>
            </a:xfrm>
            <a:grpFill/>
          </p:grpSpPr>
          <p:sp>
            <p:nvSpPr>
              <p:cNvPr id="11" name="Freeform 36"/>
              <p:cNvSpPr>
                <a:spLocks noEditPoints="1"/>
              </p:cNvSpPr>
              <p:nvPr/>
            </p:nvSpPr>
            <p:spPr bwMode="auto">
              <a:xfrm>
                <a:off x="9599613" y="1495425"/>
                <a:ext cx="509588" cy="609600"/>
              </a:xfrm>
              <a:custGeom>
                <a:avLst/>
                <a:gdLst>
                  <a:gd name="T0" fmla="*/ 68 w 321"/>
                  <a:gd name="T1" fmla="*/ 218 h 384"/>
                  <a:gd name="T2" fmla="*/ 68 w 321"/>
                  <a:gd name="T3" fmla="*/ 325 h 384"/>
                  <a:gd name="T4" fmla="*/ 180 w 321"/>
                  <a:gd name="T5" fmla="*/ 325 h 384"/>
                  <a:gd name="T6" fmla="*/ 204 w 321"/>
                  <a:gd name="T7" fmla="*/ 323 h 384"/>
                  <a:gd name="T8" fmla="*/ 225 w 321"/>
                  <a:gd name="T9" fmla="*/ 316 h 384"/>
                  <a:gd name="T10" fmla="*/ 241 w 321"/>
                  <a:gd name="T11" fmla="*/ 306 h 384"/>
                  <a:gd name="T12" fmla="*/ 251 w 321"/>
                  <a:gd name="T13" fmla="*/ 290 h 384"/>
                  <a:gd name="T14" fmla="*/ 253 w 321"/>
                  <a:gd name="T15" fmla="*/ 273 h 384"/>
                  <a:gd name="T16" fmla="*/ 253 w 321"/>
                  <a:gd name="T17" fmla="*/ 271 h 384"/>
                  <a:gd name="T18" fmla="*/ 251 w 321"/>
                  <a:gd name="T19" fmla="*/ 253 h 384"/>
                  <a:gd name="T20" fmla="*/ 241 w 321"/>
                  <a:gd name="T21" fmla="*/ 239 h 384"/>
                  <a:gd name="T22" fmla="*/ 225 w 321"/>
                  <a:gd name="T23" fmla="*/ 227 h 384"/>
                  <a:gd name="T24" fmla="*/ 202 w 321"/>
                  <a:gd name="T25" fmla="*/ 222 h 384"/>
                  <a:gd name="T26" fmla="*/ 174 w 321"/>
                  <a:gd name="T27" fmla="*/ 218 h 384"/>
                  <a:gd name="T28" fmla="*/ 68 w 321"/>
                  <a:gd name="T29" fmla="*/ 218 h 384"/>
                  <a:gd name="T30" fmla="*/ 68 w 321"/>
                  <a:gd name="T31" fmla="*/ 59 h 384"/>
                  <a:gd name="T32" fmla="*/ 68 w 321"/>
                  <a:gd name="T33" fmla="*/ 162 h 384"/>
                  <a:gd name="T34" fmla="*/ 160 w 321"/>
                  <a:gd name="T35" fmla="*/ 162 h 384"/>
                  <a:gd name="T36" fmla="*/ 183 w 321"/>
                  <a:gd name="T37" fmla="*/ 159 h 384"/>
                  <a:gd name="T38" fmla="*/ 204 w 321"/>
                  <a:gd name="T39" fmla="*/ 154 h 384"/>
                  <a:gd name="T40" fmla="*/ 220 w 321"/>
                  <a:gd name="T41" fmla="*/ 143 h 384"/>
                  <a:gd name="T42" fmla="*/ 228 w 321"/>
                  <a:gd name="T43" fmla="*/ 129 h 384"/>
                  <a:gd name="T44" fmla="*/ 232 w 321"/>
                  <a:gd name="T45" fmla="*/ 110 h 384"/>
                  <a:gd name="T46" fmla="*/ 232 w 321"/>
                  <a:gd name="T47" fmla="*/ 108 h 384"/>
                  <a:gd name="T48" fmla="*/ 228 w 321"/>
                  <a:gd name="T49" fmla="*/ 91 h 384"/>
                  <a:gd name="T50" fmla="*/ 221 w 321"/>
                  <a:gd name="T51" fmla="*/ 79 h 384"/>
                  <a:gd name="T52" fmla="*/ 207 w 321"/>
                  <a:gd name="T53" fmla="*/ 68 h 384"/>
                  <a:gd name="T54" fmla="*/ 188 w 321"/>
                  <a:gd name="T55" fmla="*/ 61 h 384"/>
                  <a:gd name="T56" fmla="*/ 164 w 321"/>
                  <a:gd name="T57" fmla="*/ 59 h 384"/>
                  <a:gd name="T58" fmla="*/ 68 w 321"/>
                  <a:gd name="T59" fmla="*/ 59 h 384"/>
                  <a:gd name="T60" fmla="*/ 0 w 321"/>
                  <a:gd name="T61" fmla="*/ 0 h 384"/>
                  <a:gd name="T62" fmla="*/ 173 w 321"/>
                  <a:gd name="T63" fmla="*/ 0 h 384"/>
                  <a:gd name="T64" fmla="*/ 204 w 321"/>
                  <a:gd name="T65" fmla="*/ 2 h 384"/>
                  <a:gd name="T66" fmla="*/ 232 w 321"/>
                  <a:gd name="T67" fmla="*/ 9 h 384"/>
                  <a:gd name="T68" fmla="*/ 255 w 321"/>
                  <a:gd name="T69" fmla="*/ 19 h 384"/>
                  <a:gd name="T70" fmla="*/ 274 w 321"/>
                  <a:gd name="T71" fmla="*/ 33 h 384"/>
                  <a:gd name="T72" fmla="*/ 288 w 321"/>
                  <a:gd name="T73" fmla="*/ 52 h 384"/>
                  <a:gd name="T74" fmla="*/ 296 w 321"/>
                  <a:gd name="T75" fmla="*/ 73 h 384"/>
                  <a:gd name="T76" fmla="*/ 300 w 321"/>
                  <a:gd name="T77" fmla="*/ 98 h 384"/>
                  <a:gd name="T78" fmla="*/ 300 w 321"/>
                  <a:gd name="T79" fmla="*/ 98 h 384"/>
                  <a:gd name="T80" fmla="*/ 296 w 321"/>
                  <a:gd name="T81" fmla="*/ 124 h 384"/>
                  <a:gd name="T82" fmla="*/ 289 w 321"/>
                  <a:gd name="T83" fmla="*/ 145 h 384"/>
                  <a:gd name="T84" fmla="*/ 277 w 321"/>
                  <a:gd name="T85" fmla="*/ 161 h 384"/>
                  <a:gd name="T86" fmla="*/ 262 w 321"/>
                  <a:gd name="T87" fmla="*/ 175 h 384"/>
                  <a:gd name="T88" fmla="*/ 244 w 321"/>
                  <a:gd name="T89" fmla="*/ 185 h 384"/>
                  <a:gd name="T90" fmla="*/ 270 w 321"/>
                  <a:gd name="T91" fmla="*/ 196 h 384"/>
                  <a:gd name="T92" fmla="*/ 291 w 321"/>
                  <a:gd name="T93" fmla="*/ 210 h 384"/>
                  <a:gd name="T94" fmla="*/ 307 w 321"/>
                  <a:gd name="T95" fmla="*/ 227 h 384"/>
                  <a:gd name="T96" fmla="*/ 317 w 321"/>
                  <a:gd name="T97" fmla="*/ 250 h 384"/>
                  <a:gd name="T98" fmla="*/ 321 w 321"/>
                  <a:gd name="T99" fmla="*/ 278 h 384"/>
                  <a:gd name="T100" fmla="*/ 321 w 321"/>
                  <a:gd name="T101" fmla="*/ 280 h 384"/>
                  <a:gd name="T102" fmla="*/ 317 w 321"/>
                  <a:gd name="T103" fmla="*/ 306 h 384"/>
                  <a:gd name="T104" fmla="*/ 309 w 321"/>
                  <a:gd name="T105" fmla="*/ 330 h 384"/>
                  <a:gd name="T106" fmla="*/ 293 w 321"/>
                  <a:gd name="T107" fmla="*/ 349 h 384"/>
                  <a:gd name="T108" fmla="*/ 270 w 321"/>
                  <a:gd name="T109" fmla="*/ 365 h 384"/>
                  <a:gd name="T110" fmla="*/ 244 w 321"/>
                  <a:gd name="T111" fmla="*/ 376 h 384"/>
                  <a:gd name="T112" fmla="*/ 214 w 321"/>
                  <a:gd name="T113" fmla="*/ 383 h 384"/>
                  <a:gd name="T114" fmla="*/ 180 w 321"/>
                  <a:gd name="T115" fmla="*/ 384 h 384"/>
                  <a:gd name="T116" fmla="*/ 0 w 321"/>
                  <a:gd name="T117" fmla="*/ 384 h 384"/>
                  <a:gd name="T118" fmla="*/ 0 w 321"/>
                  <a:gd name="T1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 h="384">
                    <a:moveTo>
                      <a:pt x="68" y="218"/>
                    </a:moveTo>
                    <a:lnTo>
                      <a:pt x="68" y="325"/>
                    </a:lnTo>
                    <a:lnTo>
                      <a:pt x="180" y="325"/>
                    </a:lnTo>
                    <a:lnTo>
                      <a:pt x="204" y="323"/>
                    </a:lnTo>
                    <a:lnTo>
                      <a:pt x="225" y="316"/>
                    </a:lnTo>
                    <a:lnTo>
                      <a:pt x="241" y="306"/>
                    </a:lnTo>
                    <a:lnTo>
                      <a:pt x="251" y="290"/>
                    </a:lnTo>
                    <a:lnTo>
                      <a:pt x="253" y="273"/>
                    </a:lnTo>
                    <a:lnTo>
                      <a:pt x="253" y="271"/>
                    </a:lnTo>
                    <a:lnTo>
                      <a:pt x="251" y="253"/>
                    </a:lnTo>
                    <a:lnTo>
                      <a:pt x="241" y="239"/>
                    </a:lnTo>
                    <a:lnTo>
                      <a:pt x="225" y="227"/>
                    </a:lnTo>
                    <a:lnTo>
                      <a:pt x="202" y="222"/>
                    </a:lnTo>
                    <a:lnTo>
                      <a:pt x="174" y="218"/>
                    </a:lnTo>
                    <a:lnTo>
                      <a:pt x="68" y="218"/>
                    </a:lnTo>
                    <a:close/>
                    <a:moveTo>
                      <a:pt x="68" y="59"/>
                    </a:moveTo>
                    <a:lnTo>
                      <a:pt x="68" y="162"/>
                    </a:lnTo>
                    <a:lnTo>
                      <a:pt x="160" y="162"/>
                    </a:lnTo>
                    <a:lnTo>
                      <a:pt x="183" y="159"/>
                    </a:lnTo>
                    <a:lnTo>
                      <a:pt x="204" y="154"/>
                    </a:lnTo>
                    <a:lnTo>
                      <a:pt x="220" y="143"/>
                    </a:lnTo>
                    <a:lnTo>
                      <a:pt x="228" y="129"/>
                    </a:lnTo>
                    <a:lnTo>
                      <a:pt x="232" y="110"/>
                    </a:lnTo>
                    <a:lnTo>
                      <a:pt x="232" y="108"/>
                    </a:lnTo>
                    <a:lnTo>
                      <a:pt x="228" y="91"/>
                    </a:lnTo>
                    <a:lnTo>
                      <a:pt x="221" y="79"/>
                    </a:lnTo>
                    <a:lnTo>
                      <a:pt x="207" y="68"/>
                    </a:lnTo>
                    <a:lnTo>
                      <a:pt x="188" y="61"/>
                    </a:lnTo>
                    <a:lnTo>
                      <a:pt x="164" y="59"/>
                    </a:lnTo>
                    <a:lnTo>
                      <a:pt x="68" y="59"/>
                    </a:lnTo>
                    <a:close/>
                    <a:moveTo>
                      <a:pt x="0" y="0"/>
                    </a:moveTo>
                    <a:lnTo>
                      <a:pt x="173" y="0"/>
                    </a:lnTo>
                    <a:lnTo>
                      <a:pt x="204" y="2"/>
                    </a:lnTo>
                    <a:lnTo>
                      <a:pt x="232" y="9"/>
                    </a:lnTo>
                    <a:lnTo>
                      <a:pt x="255" y="19"/>
                    </a:lnTo>
                    <a:lnTo>
                      <a:pt x="274" y="33"/>
                    </a:lnTo>
                    <a:lnTo>
                      <a:pt x="288" y="52"/>
                    </a:lnTo>
                    <a:lnTo>
                      <a:pt x="296" y="73"/>
                    </a:lnTo>
                    <a:lnTo>
                      <a:pt x="300" y="98"/>
                    </a:lnTo>
                    <a:lnTo>
                      <a:pt x="300" y="98"/>
                    </a:lnTo>
                    <a:lnTo>
                      <a:pt x="296" y="124"/>
                    </a:lnTo>
                    <a:lnTo>
                      <a:pt x="289" y="145"/>
                    </a:lnTo>
                    <a:lnTo>
                      <a:pt x="277" y="161"/>
                    </a:lnTo>
                    <a:lnTo>
                      <a:pt x="262" y="175"/>
                    </a:lnTo>
                    <a:lnTo>
                      <a:pt x="244" y="185"/>
                    </a:lnTo>
                    <a:lnTo>
                      <a:pt x="270" y="196"/>
                    </a:lnTo>
                    <a:lnTo>
                      <a:pt x="291" y="210"/>
                    </a:lnTo>
                    <a:lnTo>
                      <a:pt x="307" y="227"/>
                    </a:lnTo>
                    <a:lnTo>
                      <a:pt x="317" y="250"/>
                    </a:lnTo>
                    <a:lnTo>
                      <a:pt x="321" y="278"/>
                    </a:lnTo>
                    <a:lnTo>
                      <a:pt x="321" y="280"/>
                    </a:lnTo>
                    <a:lnTo>
                      <a:pt x="317" y="306"/>
                    </a:lnTo>
                    <a:lnTo>
                      <a:pt x="309" y="330"/>
                    </a:lnTo>
                    <a:lnTo>
                      <a:pt x="293" y="349"/>
                    </a:lnTo>
                    <a:lnTo>
                      <a:pt x="270" y="365"/>
                    </a:lnTo>
                    <a:lnTo>
                      <a:pt x="244" y="376"/>
                    </a:lnTo>
                    <a:lnTo>
                      <a:pt x="214" y="383"/>
                    </a:lnTo>
                    <a:lnTo>
                      <a:pt x="180" y="384"/>
                    </a:lnTo>
                    <a:lnTo>
                      <a:pt x="0" y="38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37"/>
              <p:cNvSpPr>
                <a:spLocks noChangeArrowheads="1"/>
              </p:cNvSpPr>
              <p:nvPr/>
            </p:nvSpPr>
            <p:spPr bwMode="auto">
              <a:xfrm>
                <a:off x="10179051" y="1468438"/>
                <a:ext cx="107950" cy="636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8"/>
              <p:cNvSpPr>
                <a:spLocks noEditPoints="1"/>
              </p:cNvSpPr>
              <p:nvPr/>
            </p:nvSpPr>
            <p:spPr bwMode="auto">
              <a:xfrm>
                <a:off x="10350501" y="1639888"/>
                <a:ext cx="415925" cy="476250"/>
              </a:xfrm>
              <a:custGeom>
                <a:avLst/>
                <a:gdLst>
                  <a:gd name="T0" fmla="*/ 110 w 262"/>
                  <a:gd name="T1" fmla="*/ 161 h 300"/>
                  <a:gd name="T2" fmla="*/ 77 w 262"/>
                  <a:gd name="T3" fmla="*/ 176 h 300"/>
                  <a:gd name="T4" fmla="*/ 64 w 262"/>
                  <a:gd name="T5" fmla="*/ 206 h 300"/>
                  <a:gd name="T6" fmla="*/ 70 w 262"/>
                  <a:gd name="T7" fmla="*/ 225 h 300"/>
                  <a:gd name="T8" fmla="*/ 99 w 262"/>
                  <a:gd name="T9" fmla="*/ 248 h 300"/>
                  <a:gd name="T10" fmla="*/ 146 w 262"/>
                  <a:gd name="T11" fmla="*/ 248 h 300"/>
                  <a:gd name="T12" fmla="*/ 185 w 262"/>
                  <a:gd name="T13" fmla="*/ 227 h 300"/>
                  <a:gd name="T14" fmla="*/ 199 w 262"/>
                  <a:gd name="T15" fmla="*/ 189 h 300"/>
                  <a:gd name="T16" fmla="*/ 169 w 262"/>
                  <a:gd name="T17" fmla="*/ 161 h 300"/>
                  <a:gd name="T18" fmla="*/ 134 w 262"/>
                  <a:gd name="T19" fmla="*/ 0 h 300"/>
                  <a:gd name="T20" fmla="*/ 192 w 262"/>
                  <a:gd name="T21" fmla="*/ 7 h 300"/>
                  <a:gd name="T22" fmla="*/ 230 w 262"/>
                  <a:gd name="T23" fmla="*/ 31 h 300"/>
                  <a:gd name="T24" fmla="*/ 255 w 262"/>
                  <a:gd name="T25" fmla="*/ 70 h 300"/>
                  <a:gd name="T26" fmla="*/ 262 w 262"/>
                  <a:gd name="T27" fmla="*/ 122 h 300"/>
                  <a:gd name="T28" fmla="*/ 197 w 262"/>
                  <a:gd name="T29" fmla="*/ 293 h 300"/>
                  <a:gd name="T30" fmla="*/ 180 w 262"/>
                  <a:gd name="T31" fmla="*/ 274 h 300"/>
                  <a:gd name="T32" fmla="*/ 132 w 262"/>
                  <a:gd name="T33" fmla="*/ 297 h 300"/>
                  <a:gd name="T34" fmla="*/ 77 w 262"/>
                  <a:gd name="T35" fmla="*/ 297 h 300"/>
                  <a:gd name="T36" fmla="*/ 31 w 262"/>
                  <a:gd name="T37" fmla="*/ 278 h 300"/>
                  <a:gd name="T38" fmla="*/ 3 w 262"/>
                  <a:gd name="T39" fmla="*/ 237 h 300"/>
                  <a:gd name="T40" fmla="*/ 0 w 262"/>
                  <a:gd name="T41" fmla="*/ 209 h 300"/>
                  <a:gd name="T42" fmla="*/ 15 w 262"/>
                  <a:gd name="T43" fmla="*/ 157 h 300"/>
                  <a:gd name="T44" fmla="*/ 57 w 262"/>
                  <a:gd name="T45" fmla="*/ 126 h 300"/>
                  <a:gd name="T46" fmla="*/ 120 w 262"/>
                  <a:gd name="T47" fmla="*/ 115 h 300"/>
                  <a:gd name="T48" fmla="*/ 174 w 262"/>
                  <a:gd name="T49" fmla="*/ 120 h 300"/>
                  <a:gd name="T50" fmla="*/ 197 w 262"/>
                  <a:gd name="T51" fmla="*/ 120 h 300"/>
                  <a:gd name="T52" fmla="*/ 187 w 262"/>
                  <a:gd name="T53" fmla="*/ 80 h 300"/>
                  <a:gd name="T54" fmla="*/ 152 w 262"/>
                  <a:gd name="T55" fmla="*/ 59 h 300"/>
                  <a:gd name="T56" fmla="*/ 96 w 262"/>
                  <a:gd name="T57" fmla="*/ 59 h 300"/>
                  <a:gd name="T58" fmla="*/ 42 w 262"/>
                  <a:gd name="T59" fmla="*/ 75 h 300"/>
                  <a:gd name="T60" fmla="*/ 49 w 262"/>
                  <a:gd name="T61" fmla="*/ 14 h 300"/>
                  <a:gd name="T62" fmla="*/ 103 w 262"/>
                  <a:gd name="T63"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0">
                    <a:moveTo>
                      <a:pt x="132" y="157"/>
                    </a:moveTo>
                    <a:lnTo>
                      <a:pt x="110" y="161"/>
                    </a:lnTo>
                    <a:lnTo>
                      <a:pt x="91" y="166"/>
                    </a:lnTo>
                    <a:lnTo>
                      <a:pt x="77" y="176"/>
                    </a:lnTo>
                    <a:lnTo>
                      <a:pt x="68" y="190"/>
                    </a:lnTo>
                    <a:lnTo>
                      <a:pt x="64" y="206"/>
                    </a:lnTo>
                    <a:lnTo>
                      <a:pt x="64" y="208"/>
                    </a:lnTo>
                    <a:lnTo>
                      <a:pt x="70" y="225"/>
                    </a:lnTo>
                    <a:lnTo>
                      <a:pt x="80" y="239"/>
                    </a:lnTo>
                    <a:lnTo>
                      <a:pt x="99" y="248"/>
                    </a:lnTo>
                    <a:lnTo>
                      <a:pt x="122" y="251"/>
                    </a:lnTo>
                    <a:lnTo>
                      <a:pt x="146" y="248"/>
                    </a:lnTo>
                    <a:lnTo>
                      <a:pt x="167" y="241"/>
                    </a:lnTo>
                    <a:lnTo>
                      <a:pt x="185" y="227"/>
                    </a:lnTo>
                    <a:lnTo>
                      <a:pt x="195" y="209"/>
                    </a:lnTo>
                    <a:lnTo>
                      <a:pt x="199" y="189"/>
                    </a:lnTo>
                    <a:lnTo>
                      <a:pt x="199" y="169"/>
                    </a:lnTo>
                    <a:lnTo>
                      <a:pt x="169" y="161"/>
                    </a:lnTo>
                    <a:lnTo>
                      <a:pt x="132" y="157"/>
                    </a:lnTo>
                    <a:close/>
                    <a:moveTo>
                      <a:pt x="134" y="0"/>
                    </a:moveTo>
                    <a:lnTo>
                      <a:pt x="166" y="2"/>
                    </a:lnTo>
                    <a:lnTo>
                      <a:pt x="192" y="7"/>
                    </a:lnTo>
                    <a:lnTo>
                      <a:pt x="213" y="17"/>
                    </a:lnTo>
                    <a:lnTo>
                      <a:pt x="230" y="31"/>
                    </a:lnTo>
                    <a:lnTo>
                      <a:pt x="244" y="49"/>
                    </a:lnTo>
                    <a:lnTo>
                      <a:pt x="255" y="70"/>
                    </a:lnTo>
                    <a:lnTo>
                      <a:pt x="260" y="94"/>
                    </a:lnTo>
                    <a:lnTo>
                      <a:pt x="262" y="122"/>
                    </a:lnTo>
                    <a:lnTo>
                      <a:pt x="262" y="293"/>
                    </a:lnTo>
                    <a:lnTo>
                      <a:pt x="197" y="293"/>
                    </a:lnTo>
                    <a:lnTo>
                      <a:pt x="197" y="257"/>
                    </a:lnTo>
                    <a:lnTo>
                      <a:pt x="180" y="274"/>
                    </a:lnTo>
                    <a:lnTo>
                      <a:pt x="159" y="288"/>
                    </a:lnTo>
                    <a:lnTo>
                      <a:pt x="132" y="297"/>
                    </a:lnTo>
                    <a:lnTo>
                      <a:pt x="103" y="300"/>
                    </a:lnTo>
                    <a:lnTo>
                      <a:pt x="77" y="297"/>
                    </a:lnTo>
                    <a:lnTo>
                      <a:pt x="52" y="290"/>
                    </a:lnTo>
                    <a:lnTo>
                      <a:pt x="31" y="278"/>
                    </a:lnTo>
                    <a:lnTo>
                      <a:pt x="14" y="260"/>
                    </a:lnTo>
                    <a:lnTo>
                      <a:pt x="3" y="237"/>
                    </a:lnTo>
                    <a:lnTo>
                      <a:pt x="0" y="209"/>
                    </a:lnTo>
                    <a:lnTo>
                      <a:pt x="0" y="209"/>
                    </a:lnTo>
                    <a:lnTo>
                      <a:pt x="3" y="180"/>
                    </a:lnTo>
                    <a:lnTo>
                      <a:pt x="15" y="157"/>
                    </a:lnTo>
                    <a:lnTo>
                      <a:pt x="33" y="138"/>
                    </a:lnTo>
                    <a:lnTo>
                      <a:pt x="57" y="126"/>
                    </a:lnTo>
                    <a:lnTo>
                      <a:pt x="85" y="119"/>
                    </a:lnTo>
                    <a:lnTo>
                      <a:pt x="120" y="115"/>
                    </a:lnTo>
                    <a:lnTo>
                      <a:pt x="150" y="117"/>
                    </a:lnTo>
                    <a:lnTo>
                      <a:pt x="174" y="120"/>
                    </a:lnTo>
                    <a:lnTo>
                      <a:pt x="197" y="127"/>
                    </a:lnTo>
                    <a:lnTo>
                      <a:pt x="197" y="120"/>
                    </a:lnTo>
                    <a:lnTo>
                      <a:pt x="195" y="98"/>
                    </a:lnTo>
                    <a:lnTo>
                      <a:pt x="187" y="80"/>
                    </a:lnTo>
                    <a:lnTo>
                      <a:pt x="171" y="68"/>
                    </a:lnTo>
                    <a:lnTo>
                      <a:pt x="152" y="59"/>
                    </a:lnTo>
                    <a:lnTo>
                      <a:pt x="125" y="58"/>
                    </a:lnTo>
                    <a:lnTo>
                      <a:pt x="96" y="59"/>
                    </a:lnTo>
                    <a:lnTo>
                      <a:pt x="68" y="66"/>
                    </a:lnTo>
                    <a:lnTo>
                      <a:pt x="42" y="75"/>
                    </a:lnTo>
                    <a:lnTo>
                      <a:pt x="24" y="23"/>
                    </a:lnTo>
                    <a:lnTo>
                      <a:pt x="49" y="14"/>
                    </a:lnTo>
                    <a:lnTo>
                      <a:pt x="75" y="5"/>
                    </a:lnTo>
                    <a:lnTo>
                      <a:pt x="103"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
              <p:cNvSpPr>
                <a:spLocks/>
              </p:cNvSpPr>
              <p:nvPr/>
            </p:nvSpPr>
            <p:spPr bwMode="auto">
              <a:xfrm>
                <a:off x="10820401" y="1633538"/>
                <a:ext cx="427038" cy="482600"/>
              </a:xfrm>
              <a:custGeom>
                <a:avLst/>
                <a:gdLst>
                  <a:gd name="T0" fmla="*/ 152 w 269"/>
                  <a:gd name="T1" fmla="*/ 0 h 304"/>
                  <a:gd name="T2" fmla="*/ 182 w 269"/>
                  <a:gd name="T3" fmla="*/ 4 h 304"/>
                  <a:gd name="T4" fmla="*/ 208 w 269"/>
                  <a:gd name="T5" fmla="*/ 11 h 304"/>
                  <a:gd name="T6" fmla="*/ 231 w 269"/>
                  <a:gd name="T7" fmla="*/ 21 h 304"/>
                  <a:gd name="T8" fmla="*/ 250 w 269"/>
                  <a:gd name="T9" fmla="*/ 35 h 304"/>
                  <a:gd name="T10" fmla="*/ 268 w 269"/>
                  <a:gd name="T11" fmla="*/ 51 h 304"/>
                  <a:gd name="T12" fmla="*/ 226 w 269"/>
                  <a:gd name="T13" fmla="*/ 96 h 304"/>
                  <a:gd name="T14" fmla="*/ 210 w 269"/>
                  <a:gd name="T15" fmla="*/ 81 h 304"/>
                  <a:gd name="T16" fmla="*/ 194 w 269"/>
                  <a:gd name="T17" fmla="*/ 70 h 304"/>
                  <a:gd name="T18" fmla="*/ 173 w 269"/>
                  <a:gd name="T19" fmla="*/ 62 h 304"/>
                  <a:gd name="T20" fmla="*/ 151 w 269"/>
                  <a:gd name="T21" fmla="*/ 60 h 304"/>
                  <a:gd name="T22" fmla="*/ 124 w 269"/>
                  <a:gd name="T23" fmla="*/ 63 h 304"/>
                  <a:gd name="T24" fmla="*/ 100 w 269"/>
                  <a:gd name="T25" fmla="*/ 77 h 304"/>
                  <a:gd name="T26" fmla="*/ 83 w 269"/>
                  <a:gd name="T27" fmla="*/ 98 h 304"/>
                  <a:gd name="T28" fmla="*/ 72 w 269"/>
                  <a:gd name="T29" fmla="*/ 123 h 304"/>
                  <a:gd name="T30" fmla="*/ 67 w 269"/>
                  <a:gd name="T31" fmla="*/ 152 h 304"/>
                  <a:gd name="T32" fmla="*/ 67 w 269"/>
                  <a:gd name="T33" fmla="*/ 152 h 304"/>
                  <a:gd name="T34" fmla="*/ 72 w 269"/>
                  <a:gd name="T35" fmla="*/ 182 h 304"/>
                  <a:gd name="T36" fmla="*/ 83 w 269"/>
                  <a:gd name="T37" fmla="*/ 208 h 304"/>
                  <a:gd name="T38" fmla="*/ 102 w 269"/>
                  <a:gd name="T39" fmla="*/ 227 h 304"/>
                  <a:gd name="T40" fmla="*/ 126 w 269"/>
                  <a:gd name="T41" fmla="*/ 241 h 304"/>
                  <a:gd name="T42" fmla="*/ 154 w 269"/>
                  <a:gd name="T43" fmla="*/ 247 h 304"/>
                  <a:gd name="T44" fmla="*/ 177 w 269"/>
                  <a:gd name="T45" fmla="*/ 243 h 304"/>
                  <a:gd name="T46" fmla="*/ 196 w 269"/>
                  <a:gd name="T47" fmla="*/ 236 h 304"/>
                  <a:gd name="T48" fmla="*/ 213 w 269"/>
                  <a:gd name="T49" fmla="*/ 226 h 304"/>
                  <a:gd name="T50" fmla="*/ 229 w 269"/>
                  <a:gd name="T51" fmla="*/ 210 h 304"/>
                  <a:gd name="T52" fmla="*/ 269 w 269"/>
                  <a:gd name="T53" fmla="*/ 250 h 304"/>
                  <a:gd name="T54" fmla="*/ 252 w 269"/>
                  <a:gd name="T55" fmla="*/ 268 h 304"/>
                  <a:gd name="T56" fmla="*/ 231 w 269"/>
                  <a:gd name="T57" fmla="*/ 283 h 304"/>
                  <a:gd name="T58" fmla="*/ 208 w 269"/>
                  <a:gd name="T59" fmla="*/ 294 h 304"/>
                  <a:gd name="T60" fmla="*/ 182 w 269"/>
                  <a:gd name="T61" fmla="*/ 303 h 304"/>
                  <a:gd name="T62" fmla="*/ 151 w 269"/>
                  <a:gd name="T63" fmla="*/ 304 h 304"/>
                  <a:gd name="T64" fmla="*/ 116 w 269"/>
                  <a:gd name="T65" fmla="*/ 301 h 304"/>
                  <a:gd name="T66" fmla="*/ 83 w 269"/>
                  <a:gd name="T67" fmla="*/ 289 h 304"/>
                  <a:gd name="T68" fmla="*/ 55 w 269"/>
                  <a:gd name="T69" fmla="*/ 271 h 304"/>
                  <a:gd name="T70" fmla="*/ 32 w 269"/>
                  <a:gd name="T71" fmla="*/ 248 h 304"/>
                  <a:gd name="T72" fmla="*/ 14 w 269"/>
                  <a:gd name="T73" fmla="*/ 220 h 304"/>
                  <a:gd name="T74" fmla="*/ 4 w 269"/>
                  <a:gd name="T75" fmla="*/ 189 h 304"/>
                  <a:gd name="T76" fmla="*/ 0 w 269"/>
                  <a:gd name="T77" fmla="*/ 154 h 304"/>
                  <a:gd name="T78" fmla="*/ 0 w 269"/>
                  <a:gd name="T79" fmla="*/ 152 h 304"/>
                  <a:gd name="T80" fmla="*/ 4 w 269"/>
                  <a:gd name="T81" fmla="*/ 119 h 304"/>
                  <a:gd name="T82" fmla="*/ 14 w 269"/>
                  <a:gd name="T83" fmla="*/ 86 h 304"/>
                  <a:gd name="T84" fmla="*/ 32 w 269"/>
                  <a:gd name="T85" fmla="*/ 58 h 304"/>
                  <a:gd name="T86" fmla="*/ 56 w 269"/>
                  <a:gd name="T87" fmla="*/ 35 h 304"/>
                  <a:gd name="T88" fmla="*/ 84 w 269"/>
                  <a:gd name="T89" fmla="*/ 16 h 304"/>
                  <a:gd name="T90" fmla="*/ 116 w 269"/>
                  <a:gd name="T91" fmla="*/ 6 h 304"/>
                  <a:gd name="T92" fmla="*/ 152 w 269"/>
                  <a:gd name="T9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 h="304">
                    <a:moveTo>
                      <a:pt x="152" y="0"/>
                    </a:moveTo>
                    <a:lnTo>
                      <a:pt x="182" y="4"/>
                    </a:lnTo>
                    <a:lnTo>
                      <a:pt x="208" y="11"/>
                    </a:lnTo>
                    <a:lnTo>
                      <a:pt x="231" y="21"/>
                    </a:lnTo>
                    <a:lnTo>
                      <a:pt x="250" y="35"/>
                    </a:lnTo>
                    <a:lnTo>
                      <a:pt x="268" y="51"/>
                    </a:lnTo>
                    <a:lnTo>
                      <a:pt x="226" y="96"/>
                    </a:lnTo>
                    <a:lnTo>
                      <a:pt x="210" y="81"/>
                    </a:lnTo>
                    <a:lnTo>
                      <a:pt x="194" y="70"/>
                    </a:lnTo>
                    <a:lnTo>
                      <a:pt x="173" y="62"/>
                    </a:lnTo>
                    <a:lnTo>
                      <a:pt x="151" y="60"/>
                    </a:lnTo>
                    <a:lnTo>
                      <a:pt x="124" y="63"/>
                    </a:lnTo>
                    <a:lnTo>
                      <a:pt x="100" y="77"/>
                    </a:lnTo>
                    <a:lnTo>
                      <a:pt x="83" y="98"/>
                    </a:lnTo>
                    <a:lnTo>
                      <a:pt x="72" y="123"/>
                    </a:lnTo>
                    <a:lnTo>
                      <a:pt x="67" y="152"/>
                    </a:lnTo>
                    <a:lnTo>
                      <a:pt x="67" y="152"/>
                    </a:lnTo>
                    <a:lnTo>
                      <a:pt x="72" y="182"/>
                    </a:lnTo>
                    <a:lnTo>
                      <a:pt x="83" y="208"/>
                    </a:lnTo>
                    <a:lnTo>
                      <a:pt x="102" y="227"/>
                    </a:lnTo>
                    <a:lnTo>
                      <a:pt x="126" y="241"/>
                    </a:lnTo>
                    <a:lnTo>
                      <a:pt x="154" y="247"/>
                    </a:lnTo>
                    <a:lnTo>
                      <a:pt x="177" y="243"/>
                    </a:lnTo>
                    <a:lnTo>
                      <a:pt x="196" y="236"/>
                    </a:lnTo>
                    <a:lnTo>
                      <a:pt x="213" y="226"/>
                    </a:lnTo>
                    <a:lnTo>
                      <a:pt x="229" y="210"/>
                    </a:lnTo>
                    <a:lnTo>
                      <a:pt x="269" y="250"/>
                    </a:lnTo>
                    <a:lnTo>
                      <a:pt x="252" y="268"/>
                    </a:lnTo>
                    <a:lnTo>
                      <a:pt x="231" y="283"/>
                    </a:lnTo>
                    <a:lnTo>
                      <a:pt x="208" y="294"/>
                    </a:lnTo>
                    <a:lnTo>
                      <a:pt x="182" y="303"/>
                    </a:lnTo>
                    <a:lnTo>
                      <a:pt x="151" y="304"/>
                    </a:lnTo>
                    <a:lnTo>
                      <a:pt x="116" y="301"/>
                    </a:lnTo>
                    <a:lnTo>
                      <a:pt x="83" y="289"/>
                    </a:lnTo>
                    <a:lnTo>
                      <a:pt x="55" y="271"/>
                    </a:lnTo>
                    <a:lnTo>
                      <a:pt x="32" y="248"/>
                    </a:lnTo>
                    <a:lnTo>
                      <a:pt x="14" y="220"/>
                    </a:lnTo>
                    <a:lnTo>
                      <a:pt x="4" y="189"/>
                    </a:lnTo>
                    <a:lnTo>
                      <a:pt x="0" y="154"/>
                    </a:lnTo>
                    <a:lnTo>
                      <a:pt x="0" y="152"/>
                    </a:lnTo>
                    <a:lnTo>
                      <a:pt x="4" y="119"/>
                    </a:lnTo>
                    <a:lnTo>
                      <a:pt x="14" y="86"/>
                    </a:lnTo>
                    <a:lnTo>
                      <a:pt x="32" y="58"/>
                    </a:lnTo>
                    <a:lnTo>
                      <a:pt x="56" y="35"/>
                    </a:lnTo>
                    <a:lnTo>
                      <a:pt x="84" y="16"/>
                    </a:lnTo>
                    <a:lnTo>
                      <a:pt x="116" y="6"/>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p:cNvSpPr>
              <p:nvPr/>
            </p:nvSpPr>
            <p:spPr bwMode="auto">
              <a:xfrm>
                <a:off x="11303001" y="1468438"/>
                <a:ext cx="431800" cy="636588"/>
              </a:xfrm>
              <a:custGeom>
                <a:avLst/>
                <a:gdLst>
                  <a:gd name="T0" fmla="*/ 0 w 272"/>
                  <a:gd name="T1" fmla="*/ 0 h 401"/>
                  <a:gd name="T2" fmla="*/ 67 w 272"/>
                  <a:gd name="T3" fmla="*/ 0 h 401"/>
                  <a:gd name="T4" fmla="*/ 67 w 272"/>
                  <a:gd name="T5" fmla="*/ 241 h 401"/>
                  <a:gd name="T6" fmla="*/ 189 w 272"/>
                  <a:gd name="T7" fmla="*/ 111 h 401"/>
                  <a:gd name="T8" fmla="*/ 269 w 272"/>
                  <a:gd name="T9" fmla="*/ 111 h 401"/>
                  <a:gd name="T10" fmla="*/ 154 w 272"/>
                  <a:gd name="T11" fmla="*/ 230 h 401"/>
                  <a:gd name="T12" fmla="*/ 272 w 272"/>
                  <a:gd name="T13" fmla="*/ 401 h 401"/>
                  <a:gd name="T14" fmla="*/ 194 w 272"/>
                  <a:gd name="T15" fmla="*/ 401 h 401"/>
                  <a:gd name="T16" fmla="*/ 108 w 272"/>
                  <a:gd name="T17" fmla="*/ 276 h 401"/>
                  <a:gd name="T18" fmla="*/ 67 w 272"/>
                  <a:gd name="T19" fmla="*/ 319 h 401"/>
                  <a:gd name="T20" fmla="*/ 67 w 272"/>
                  <a:gd name="T21" fmla="*/ 401 h 401"/>
                  <a:gd name="T22" fmla="*/ 0 w 272"/>
                  <a:gd name="T23" fmla="*/ 401 h 401"/>
                  <a:gd name="T24" fmla="*/ 0 w 272"/>
                  <a:gd name="T2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401">
                    <a:moveTo>
                      <a:pt x="0" y="0"/>
                    </a:moveTo>
                    <a:lnTo>
                      <a:pt x="67" y="0"/>
                    </a:lnTo>
                    <a:lnTo>
                      <a:pt x="67" y="241"/>
                    </a:lnTo>
                    <a:lnTo>
                      <a:pt x="189" y="111"/>
                    </a:lnTo>
                    <a:lnTo>
                      <a:pt x="269" y="111"/>
                    </a:lnTo>
                    <a:lnTo>
                      <a:pt x="154" y="230"/>
                    </a:lnTo>
                    <a:lnTo>
                      <a:pt x="272" y="401"/>
                    </a:lnTo>
                    <a:lnTo>
                      <a:pt x="194" y="401"/>
                    </a:lnTo>
                    <a:lnTo>
                      <a:pt x="108" y="276"/>
                    </a:lnTo>
                    <a:lnTo>
                      <a:pt x="67" y="319"/>
                    </a:lnTo>
                    <a:lnTo>
                      <a:pt x="67" y="401"/>
                    </a:lnTo>
                    <a:lnTo>
                      <a:pt x="0" y="4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noEditPoints="1"/>
              </p:cNvSpPr>
              <p:nvPr/>
            </p:nvSpPr>
            <p:spPr bwMode="auto">
              <a:xfrm>
                <a:off x="11793538" y="1468438"/>
                <a:ext cx="476250" cy="647700"/>
              </a:xfrm>
              <a:custGeom>
                <a:avLst/>
                <a:gdLst>
                  <a:gd name="T0" fmla="*/ 149 w 300"/>
                  <a:gd name="T1" fmla="*/ 162 h 408"/>
                  <a:gd name="T2" fmla="*/ 122 w 300"/>
                  <a:gd name="T3" fmla="*/ 167 h 408"/>
                  <a:gd name="T4" fmla="*/ 100 w 300"/>
                  <a:gd name="T5" fmla="*/ 179 h 408"/>
                  <a:gd name="T6" fmla="*/ 80 w 300"/>
                  <a:gd name="T7" fmla="*/ 199 h 408"/>
                  <a:gd name="T8" fmla="*/ 68 w 300"/>
                  <a:gd name="T9" fmla="*/ 225 h 408"/>
                  <a:gd name="T10" fmla="*/ 65 w 300"/>
                  <a:gd name="T11" fmla="*/ 256 h 408"/>
                  <a:gd name="T12" fmla="*/ 65 w 300"/>
                  <a:gd name="T13" fmla="*/ 256 h 408"/>
                  <a:gd name="T14" fmla="*/ 68 w 300"/>
                  <a:gd name="T15" fmla="*/ 288 h 408"/>
                  <a:gd name="T16" fmla="*/ 80 w 300"/>
                  <a:gd name="T17" fmla="*/ 314 h 408"/>
                  <a:gd name="T18" fmla="*/ 100 w 300"/>
                  <a:gd name="T19" fmla="*/ 333 h 408"/>
                  <a:gd name="T20" fmla="*/ 122 w 300"/>
                  <a:gd name="T21" fmla="*/ 345 h 408"/>
                  <a:gd name="T22" fmla="*/ 149 w 300"/>
                  <a:gd name="T23" fmla="*/ 351 h 408"/>
                  <a:gd name="T24" fmla="*/ 171 w 300"/>
                  <a:gd name="T25" fmla="*/ 347 h 408"/>
                  <a:gd name="T26" fmla="*/ 190 w 300"/>
                  <a:gd name="T27" fmla="*/ 338 h 408"/>
                  <a:gd name="T28" fmla="*/ 208 w 300"/>
                  <a:gd name="T29" fmla="*/ 324 h 408"/>
                  <a:gd name="T30" fmla="*/ 220 w 300"/>
                  <a:gd name="T31" fmla="*/ 307 h 408"/>
                  <a:gd name="T32" fmla="*/ 229 w 300"/>
                  <a:gd name="T33" fmla="*/ 284 h 408"/>
                  <a:gd name="T34" fmla="*/ 232 w 300"/>
                  <a:gd name="T35" fmla="*/ 256 h 408"/>
                  <a:gd name="T36" fmla="*/ 232 w 300"/>
                  <a:gd name="T37" fmla="*/ 256 h 408"/>
                  <a:gd name="T38" fmla="*/ 227 w 300"/>
                  <a:gd name="T39" fmla="*/ 225 h 408"/>
                  <a:gd name="T40" fmla="*/ 217 w 300"/>
                  <a:gd name="T41" fmla="*/ 199 h 408"/>
                  <a:gd name="T42" fmla="*/ 197 w 300"/>
                  <a:gd name="T43" fmla="*/ 179 h 408"/>
                  <a:gd name="T44" fmla="*/ 175 w 300"/>
                  <a:gd name="T45" fmla="*/ 167 h 408"/>
                  <a:gd name="T46" fmla="*/ 149 w 300"/>
                  <a:gd name="T47" fmla="*/ 162 h 408"/>
                  <a:gd name="T48" fmla="*/ 0 w 300"/>
                  <a:gd name="T49" fmla="*/ 0 h 408"/>
                  <a:gd name="T50" fmla="*/ 66 w 300"/>
                  <a:gd name="T51" fmla="*/ 0 h 408"/>
                  <a:gd name="T52" fmla="*/ 66 w 300"/>
                  <a:gd name="T53" fmla="*/ 160 h 408"/>
                  <a:gd name="T54" fmla="*/ 80 w 300"/>
                  <a:gd name="T55" fmla="*/ 143 h 408"/>
                  <a:gd name="T56" fmla="*/ 96 w 300"/>
                  <a:gd name="T57" fmla="*/ 127 h 408"/>
                  <a:gd name="T58" fmla="*/ 115 w 300"/>
                  <a:gd name="T59" fmla="*/ 115 h 408"/>
                  <a:gd name="T60" fmla="*/ 138 w 300"/>
                  <a:gd name="T61" fmla="*/ 108 h 408"/>
                  <a:gd name="T62" fmla="*/ 164 w 300"/>
                  <a:gd name="T63" fmla="*/ 104 h 408"/>
                  <a:gd name="T64" fmla="*/ 194 w 300"/>
                  <a:gd name="T65" fmla="*/ 108 h 408"/>
                  <a:gd name="T66" fmla="*/ 222 w 300"/>
                  <a:gd name="T67" fmla="*/ 118 h 408"/>
                  <a:gd name="T68" fmla="*/ 246 w 300"/>
                  <a:gd name="T69" fmla="*/ 134 h 408"/>
                  <a:gd name="T70" fmla="*/ 269 w 300"/>
                  <a:gd name="T71" fmla="*/ 155 h 408"/>
                  <a:gd name="T72" fmla="*/ 285 w 300"/>
                  <a:gd name="T73" fmla="*/ 183 h 408"/>
                  <a:gd name="T74" fmla="*/ 295 w 300"/>
                  <a:gd name="T75" fmla="*/ 216 h 408"/>
                  <a:gd name="T76" fmla="*/ 300 w 300"/>
                  <a:gd name="T77" fmla="*/ 256 h 408"/>
                  <a:gd name="T78" fmla="*/ 300 w 300"/>
                  <a:gd name="T79" fmla="*/ 256 h 408"/>
                  <a:gd name="T80" fmla="*/ 295 w 300"/>
                  <a:gd name="T81" fmla="*/ 295 h 408"/>
                  <a:gd name="T82" fmla="*/ 285 w 300"/>
                  <a:gd name="T83" fmla="*/ 330 h 408"/>
                  <a:gd name="T84" fmla="*/ 269 w 300"/>
                  <a:gd name="T85" fmla="*/ 356 h 408"/>
                  <a:gd name="T86" fmla="*/ 246 w 300"/>
                  <a:gd name="T87" fmla="*/ 379 h 408"/>
                  <a:gd name="T88" fmla="*/ 222 w 300"/>
                  <a:gd name="T89" fmla="*/ 394 h 408"/>
                  <a:gd name="T90" fmla="*/ 194 w 300"/>
                  <a:gd name="T91" fmla="*/ 405 h 408"/>
                  <a:gd name="T92" fmla="*/ 164 w 300"/>
                  <a:gd name="T93" fmla="*/ 408 h 408"/>
                  <a:gd name="T94" fmla="*/ 138 w 300"/>
                  <a:gd name="T95" fmla="*/ 405 h 408"/>
                  <a:gd name="T96" fmla="*/ 115 w 300"/>
                  <a:gd name="T97" fmla="*/ 398 h 408"/>
                  <a:gd name="T98" fmla="*/ 96 w 300"/>
                  <a:gd name="T99" fmla="*/ 386 h 408"/>
                  <a:gd name="T100" fmla="*/ 79 w 300"/>
                  <a:gd name="T101" fmla="*/ 372 h 408"/>
                  <a:gd name="T102" fmla="*/ 66 w 300"/>
                  <a:gd name="T103" fmla="*/ 356 h 408"/>
                  <a:gd name="T104" fmla="*/ 66 w 300"/>
                  <a:gd name="T105" fmla="*/ 401 h 408"/>
                  <a:gd name="T106" fmla="*/ 0 w 300"/>
                  <a:gd name="T107" fmla="*/ 401 h 408"/>
                  <a:gd name="T108" fmla="*/ 0 w 300"/>
                  <a:gd name="T10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408">
                    <a:moveTo>
                      <a:pt x="149" y="162"/>
                    </a:moveTo>
                    <a:lnTo>
                      <a:pt x="122" y="167"/>
                    </a:lnTo>
                    <a:lnTo>
                      <a:pt x="100" y="179"/>
                    </a:lnTo>
                    <a:lnTo>
                      <a:pt x="80" y="199"/>
                    </a:lnTo>
                    <a:lnTo>
                      <a:pt x="68" y="225"/>
                    </a:lnTo>
                    <a:lnTo>
                      <a:pt x="65" y="256"/>
                    </a:lnTo>
                    <a:lnTo>
                      <a:pt x="65" y="256"/>
                    </a:lnTo>
                    <a:lnTo>
                      <a:pt x="68" y="288"/>
                    </a:lnTo>
                    <a:lnTo>
                      <a:pt x="80" y="314"/>
                    </a:lnTo>
                    <a:lnTo>
                      <a:pt x="100" y="333"/>
                    </a:lnTo>
                    <a:lnTo>
                      <a:pt x="122" y="345"/>
                    </a:lnTo>
                    <a:lnTo>
                      <a:pt x="149" y="351"/>
                    </a:lnTo>
                    <a:lnTo>
                      <a:pt x="171" y="347"/>
                    </a:lnTo>
                    <a:lnTo>
                      <a:pt x="190" y="338"/>
                    </a:lnTo>
                    <a:lnTo>
                      <a:pt x="208" y="324"/>
                    </a:lnTo>
                    <a:lnTo>
                      <a:pt x="220" y="307"/>
                    </a:lnTo>
                    <a:lnTo>
                      <a:pt x="229" y="284"/>
                    </a:lnTo>
                    <a:lnTo>
                      <a:pt x="232" y="256"/>
                    </a:lnTo>
                    <a:lnTo>
                      <a:pt x="232" y="256"/>
                    </a:lnTo>
                    <a:lnTo>
                      <a:pt x="227" y="225"/>
                    </a:lnTo>
                    <a:lnTo>
                      <a:pt x="217" y="199"/>
                    </a:lnTo>
                    <a:lnTo>
                      <a:pt x="197" y="179"/>
                    </a:lnTo>
                    <a:lnTo>
                      <a:pt x="175" y="167"/>
                    </a:lnTo>
                    <a:lnTo>
                      <a:pt x="149" y="162"/>
                    </a:lnTo>
                    <a:close/>
                    <a:moveTo>
                      <a:pt x="0" y="0"/>
                    </a:moveTo>
                    <a:lnTo>
                      <a:pt x="66" y="0"/>
                    </a:lnTo>
                    <a:lnTo>
                      <a:pt x="66" y="160"/>
                    </a:lnTo>
                    <a:lnTo>
                      <a:pt x="80" y="143"/>
                    </a:lnTo>
                    <a:lnTo>
                      <a:pt x="96" y="127"/>
                    </a:lnTo>
                    <a:lnTo>
                      <a:pt x="115" y="115"/>
                    </a:lnTo>
                    <a:lnTo>
                      <a:pt x="138" y="108"/>
                    </a:lnTo>
                    <a:lnTo>
                      <a:pt x="164" y="104"/>
                    </a:lnTo>
                    <a:lnTo>
                      <a:pt x="194" y="108"/>
                    </a:lnTo>
                    <a:lnTo>
                      <a:pt x="222" y="118"/>
                    </a:lnTo>
                    <a:lnTo>
                      <a:pt x="246" y="134"/>
                    </a:lnTo>
                    <a:lnTo>
                      <a:pt x="269" y="155"/>
                    </a:lnTo>
                    <a:lnTo>
                      <a:pt x="285" y="183"/>
                    </a:lnTo>
                    <a:lnTo>
                      <a:pt x="295" y="216"/>
                    </a:lnTo>
                    <a:lnTo>
                      <a:pt x="300" y="256"/>
                    </a:lnTo>
                    <a:lnTo>
                      <a:pt x="300" y="256"/>
                    </a:lnTo>
                    <a:lnTo>
                      <a:pt x="295" y="295"/>
                    </a:lnTo>
                    <a:lnTo>
                      <a:pt x="285" y="330"/>
                    </a:lnTo>
                    <a:lnTo>
                      <a:pt x="269" y="356"/>
                    </a:lnTo>
                    <a:lnTo>
                      <a:pt x="246" y="379"/>
                    </a:lnTo>
                    <a:lnTo>
                      <a:pt x="222" y="394"/>
                    </a:lnTo>
                    <a:lnTo>
                      <a:pt x="194" y="405"/>
                    </a:lnTo>
                    <a:lnTo>
                      <a:pt x="164" y="408"/>
                    </a:lnTo>
                    <a:lnTo>
                      <a:pt x="138" y="405"/>
                    </a:lnTo>
                    <a:lnTo>
                      <a:pt x="115" y="398"/>
                    </a:lnTo>
                    <a:lnTo>
                      <a:pt x="96" y="386"/>
                    </a:lnTo>
                    <a:lnTo>
                      <a:pt x="79" y="372"/>
                    </a:lnTo>
                    <a:lnTo>
                      <a:pt x="66" y="356"/>
                    </a:lnTo>
                    <a:lnTo>
                      <a:pt x="66" y="401"/>
                    </a:lnTo>
                    <a:lnTo>
                      <a:pt x="0" y="4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noEditPoints="1"/>
              </p:cNvSpPr>
              <p:nvPr/>
            </p:nvSpPr>
            <p:spPr bwMode="auto">
              <a:xfrm>
                <a:off x="12306301" y="1633538"/>
                <a:ext cx="493713" cy="482600"/>
              </a:xfrm>
              <a:custGeom>
                <a:avLst/>
                <a:gdLst>
                  <a:gd name="T0" fmla="*/ 155 w 311"/>
                  <a:gd name="T1" fmla="*/ 60 h 304"/>
                  <a:gd name="T2" fmla="*/ 129 w 311"/>
                  <a:gd name="T3" fmla="*/ 63 h 304"/>
                  <a:gd name="T4" fmla="*/ 108 w 311"/>
                  <a:gd name="T5" fmla="*/ 72 h 304"/>
                  <a:gd name="T6" fmla="*/ 91 w 311"/>
                  <a:gd name="T7" fmla="*/ 86 h 304"/>
                  <a:gd name="T8" fmla="*/ 79 w 311"/>
                  <a:gd name="T9" fmla="*/ 105 h 304"/>
                  <a:gd name="T10" fmla="*/ 70 w 311"/>
                  <a:gd name="T11" fmla="*/ 128 h 304"/>
                  <a:gd name="T12" fmla="*/ 68 w 311"/>
                  <a:gd name="T13" fmla="*/ 152 h 304"/>
                  <a:gd name="T14" fmla="*/ 68 w 311"/>
                  <a:gd name="T15" fmla="*/ 152 h 304"/>
                  <a:gd name="T16" fmla="*/ 72 w 311"/>
                  <a:gd name="T17" fmla="*/ 182 h 304"/>
                  <a:gd name="T18" fmla="*/ 84 w 311"/>
                  <a:gd name="T19" fmla="*/ 208 h 304"/>
                  <a:gd name="T20" fmla="*/ 103 w 311"/>
                  <a:gd name="T21" fmla="*/ 227 h 304"/>
                  <a:gd name="T22" fmla="*/ 127 w 311"/>
                  <a:gd name="T23" fmla="*/ 241 h 304"/>
                  <a:gd name="T24" fmla="*/ 155 w 311"/>
                  <a:gd name="T25" fmla="*/ 247 h 304"/>
                  <a:gd name="T26" fmla="*/ 182 w 311"/>
                  <a:gd name="T27" fmla="*/ 243 h 304"/>
                  <a:gd name="T28" fmla="*/ 203 w 311"/>
                  <a:gd name="T29" fmla="*/ 233 h 304"/>
                  <a:gd name="T30" fmla="*/ 220 w 311"/>
                  <a:gd name="T31" fmla="*/ 219 h 304"/>
                  <a:gd name="T32" fmla="*/ 234 w 311"/>
                  <a:gd name="T33" fmla="*/ 199 h 304"/>
                  <a:gd name="T34" fmla="*/ 241 w 311"/>
                  <a:gd name="T35" fmla="*/ 179 h 304"/>
                  <a:gd name="T36" fmla="*/ 244 w 311"/>
                  <a:gd name="T37" fmla="*/ 154 h 304"/>
                  <a:gd name="T38" fmla="*/ 244 w 311"/>
                  <a:gd name="T39" fmla="*/ 152 h 304"/>
                  <a:gd name="T40" fmla="*/ 239 w 311"/>
                  <a:gd name="T41" fmla="*/ 124 h 304"/>
                  <a:gd name="T42" fmla="*/ 227 w 311"/>
                  <a:gd name="T43" fmla="*/ 98 h 304"/>
                  <a:gd name="T44" fmla="*/ 210 w 311"/>
                  <a:gd name="T45" fmla="*/ 77 h 304"/>
                  <a:gd name="T46" fmla="*/ 185 w 311"/>
                  <a:gd name="T47" fmla="*/ 65 h 304"/>
                  <a:gd name="T48" fmla="*/ 155 w 311"/>
                  <a:gd name="T49" fmla="*/ 60 h 304"/>
                  <a:gd name="T50" fmla="*/ 155 w 311"/>
                  <a:gd name="T51" fmla="*/ 0 h 304"/>
                  <a:gd name="T52" fmla="*/ 192 w 311"/>
                  <a:gd name="T53" fmla="*/ 6 h 304"/>
                  <a:gd name="T54" fmla="*/ 225 w 311"/>
                  <a:gd name="T55" fmla="*/ 16 h 304"/>
                  <a:gd name="T56" fmla="*/ 255 w 311"/>
                  <a:gd name="T57" fmla="*/ 34 h 304"/>
                  <a:gd name="T58" fmla="*/ 278 w 311"/>
                  <a:gd name="T59" fmla="*/ 58 h 304"/>
                  <a:gd name="T60" fmla="*/ 295 w 311"/>
                  <a:gd name="T61" fmla="*/ 86 h 304"/>
                  <a:gd name="T62" fmla="*/ 307 w 311"/>
                  <a:gd name="T63" fmla="*/ 117 h 304"/>
                  <a:gd name="T64" fmla="*/ 311 w 311"/>
                  <a:gd name="T65" fmla="*/ 152 h 304"/>
                  <a:gd name="T66" fmla="*/ 311 w 311"/>
                  <a:gd name="T67" fmla="*/ 152 h 304"/>
                  <a:gd name="T68" fmla="*/ 307 w 311"/>
                  <a:gd name="T69" fmla="*/ 187 h 304"/>
                  <a:gd name="T70" fmla="*/ 295 w 311"/>
                  <a:gd name="T71" fmla="*/ 219 h 304"/>
                  <a:gd name="T72" fmla="*/ 278 w 311"/>
                  <a:gd name="T73" fmla="*/ 247 h 304"/>
                  <a:gd name="T74" fmla="*/ 253 w 311"/>
                  <a:gd name="T75" fmla="*/ 271 h 304"/>
                  <a:gd name="T76" fmla="*/ 225 w 311"/>
                  <a:gd name="T77" fmla="*/ 289 h 304"/>
                  <a:gd name="T78" fmla="*/ 192 w 311"/>
                  <a:gd name="T79" fmla="*/ 301 h 304"/>
                  <a:gd name="T80" fmla="*/ 155 w 311"/>
                  <a:gd name="T81" fmla="*/ 304 h 304"/>
                  <a:gd name="T82" fmla="*/ 119 w 311"/>
                  <a:gd name="T83" fmla="*/ 301 h 304"/>
                  <a:gd name="T84" fmla="*/ 86 w 311"/>
                  <a:gd name="T85" fmla="*/ 289 h 304"/>
                  <a:gd name="T86" fmla="*/ 58 w 311"/>
                  <a:gd name="T87" fmla="*/ 271 h 304"/>
                  <a:gd name="T88" fmla="*/ 33 w 311"/>
                  <a:gd name="T89" fmla="*/ 248 h 304"/>
                  <a:gd name="T90" fmla="*/ 16 w 311"/>
                  <a:gd name="T91" fmla="*/ 220 h 304"/>
                  <a:gd name="T92" fmla="*/ 5 w 311"/>
                  <a:gd name="T93" fmla="*/ 189 h 304"/>
                  <a:gd name="T94" fmla="*/ 0 w 311"/>
                  <a:gd name="T95" fmla="*/ 154 h 304"/>
                  <a:gd name="T96" fmla="*/ 0 w 311"/>
                  <a:gd name="T97" fmla="*/ 152 h 304"/>
                  <a:gd name="T98" fmla="*/ 5 w 311"/>
                  <a:gd name="T99" fmla="*/ 119 h 304"/>
                  <a:gd name="T100" fmla="*/ 16 w 311"/>
                  <a:gd name="T101" fmla="*/ 86 h 304"/>
                  <a:gd name="T102" fmla="*/ 33 w 311"/>
                  <a:gd name="T103" fmla="*/ 58 h 304"/>
                  <a:gd name="T104" fmla="*/ 58 w 311"/>
                  <a:gd name="T105" fmla="*/ 35 h 304"/>
                  <a:gd name="T106" fmla="*/ 86 w 311"/>
                  <a:gd name="T107" fmla="*/ 16 h 304"/>
                  <a:gd name="T108" fmla="*/ 119 w 311"/>
                  <a:gd name="T109" fmla="*/ 6 h 304"/>
                  <a:gd name="T110" fmla="*/ 155 w 311"/>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1" h="304">
                    <a:moveTo>
                      <a:pt x="155" y="60"/>
                    </a:moveTo>
                    <a:lnTo>
                      <a:pt x="129" y="63"/>
                    </a:lnTo>
                    <a:lnTo>
                      <a:pt x="108" y="72"/>
                    </a:lnTo>
                    <a:lnTo>
                      <a:pt x="91" y="86"/>
                    </a:lnTo>
                    <a:lnTo>
                      <a:pt x="79" y="105"/>
                    </a:lnTo>
                    <a:lnTo>
                      <a:pt x="70" y="128"/>
                    </a:lnTo>
                    <a:lnTo>
                      <a:pt x="68" y="152"/>
                    </a:lnTo>
                    <a:lnTo>
                      <a:pt x="68" y="152"/>
                    </a:lnTo>
                    <a:lnTo>
                      <a:pt x="72" y="182"/>
                    </a:lnTo>
                    <a:lnTo>
                      <a:pt x="84" y="208"/>
                    </a:lnTo>
                    <a:lnTo>
                      <a:pt x="103" y="227"/>
                    </a:lnTo>
                    <a:lnTo>
                      <a:pt x="127" y="241"/>
                    </a:lnTo>
                    <a:lnTo>
                      <a:pt x="155" y="247"/>
                    </a:lnTo>
                    <a:lnTo>
                      <a:pt x="182" y="243"/>
                    </a:lnTo>
                    <a:lnTo>
                      <a:pt x="203" y="233"/>
                    </a:lnTo>
                    <a:lnTo>
                      <a:pt x="220" y="219"/>
                    </a:lnTo>
                    <a:lnTo>
                      <a:pt x="234" y="199"/>
                    </a:lnTo>
                    <a:lnTo>
                      <a:pt x="241" y="179"/>
                    </a:lnTo>
                    <a:lnTo>
                      <a:pt x="244" y="154"/>
                    </a:lnTo>
                    <a:lnTo>
                      <a:pt x="244" y="152"/>
                    </a:lnTo>
                    <a:lnTo>
                      <a:pt x="239" y="124"/>
                    </a:lnTo>
                    <a:lnTo>
                      <a:pt x="227" y="98"/>
                    </a:lnTo>
                    <a:lnTo>
                      <a:pt x="210" y="77"/>
                    </a:lnTo>
                    <a:lnTo>
                      <a:pt x="185" y="65"/>
                    </a:lnTo>
                    <a:lnTo>
                      <a:pt x="155" y="60"/>
                    </a:lnTo>
                    <a:close/>
                    <a:moveTo>
                      <a:pt x="155" y="0"/>
                    </a:moveTo>
                    <a:lnTo>
                      <a:pt x="192" y="6"/>
                    </a:lnTo>
                    <a:lnTo>
                      <a:pt x="225" y="16"/>
                    </a:lnTo>
                    <a:lnTo>
                      <a:pt x="255" y="34"/>
                    </a:lnTo>
                    <a:lnTo>
                      <a:pt x="278" y="58"/>
                    </a:lnTo>
                    <a:lnTo>
                      <a:pt x="295" y="86"/>
                    </a:lnTo>
                    <a:lnTo>
                      <a:pt x="307" y="117"/>
                    </a:lnTo>
                    <a:lnTo>
                      <a:pt x="311" y="152"/>
                    </a:lnTo>
                    <a:lnTo>
                      <a:pt x="311" y="152"/>
                    </a:lnTo>
                    <a:lnTo>
                      <a:pt x="307" y="187"/>
                    </a:lnTo>
                    <a:lnTo>
                      <a:pt x="295" y="219"/>
                    </a:lnTo>
                    <a:lnTo>
                      <a:pt x="278" y="247"/>
                    </a:lnTo>
                    <a:lnTo>
                      <a:pt x="253" y="271"/>
                    </a:lnTo>
                    <a:lnTo>
                      <a:pt x="225" y="289"/>
                    </a:lnTo>
                    <a:lnTo>
                      <a:pt x="192" y="301"/>
                    </a:lnTo>
                    <a:lnTo>
                      <a:pt x="155" y="304"/>
                    </a:lnTo>
                    <a:lnTo>
                      <a:pt x="119" y="301"/>
                    </a:lnTo>
                    <a:lnTo>
                      <a:pt x="86" y="289"/>
                    </a:lnTo>
                    <a:lnTo>
                      <a:pt x="58" y="271"/>
                    </a:lnTo>
                    <a:lnTo>
                      <a:pt x="33" y="248"/>
                    </a:lnTo>
                    <a:lnTo>
                      <a:pt x="16" y="220"/>
                    </a:lnTo>
                    <a:lnTo>
                      <a:pt x="5" y="189"/>
                    </a:lnTo>
                    <a:lnTo>
                      <a:pt x="0" y="154"/>
                    </a:lnTo>
                    <a:lnTo>
                      <a:pt x="0" y="152"/>
                    </a:lnTo>
                    <a:lnTo>
                      <a:pt x="5" y="119"/>
                    </a:lnTo>
                    <a:lnTo>
                      <a:pt x="16" y="86"/>
                    </a:lnTo>
                    <a:lnTo>
                      <a:pt x="33" y="58"/>
                    </a:lnTo>
                    <a:lnTo>
                      <a:pt x="58" y="35"/>
                    </a:lnTo>
                    <a:lnTo>
                      <a:pt x="86" y="16"/>
                    </a:lnTo>
                    <a:lnTo>
                      <a:pt x="119" y="6"/>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noEditPoints="1"/>
              </p:cNvSpPr>
              <p:nvPr/>
            </p:nvSpPr>
            <p:spPr bwMode="auto">
              <a:xfrm>
                <a:off x="12833351" y="1639888"/>
                <a:ext cx="417513" cy="476250"/>
              </a:xfrm>
              <a:custGeom>
                <a:avLst/>
                <a:gdLst>
                  <a:gd name="T0" fmla="*/ 110 w 263"/>
                  <a:gd name="T1" fmla="*/ 161 h 300"/>
                  <a:gd name="T2" fmla="*/ 76 w 263"/>
                  <a:gd name="T3" fmla="*/ 176 h 300"/>
                  <a:gd name="T4" fmla="*/ 64 w 263"/>
                  <a:gd name="T5" fmla="*/ 206 h 300"/>
                  <a:gd name="T6" fmla="*/ 70 w 263"/>
                  <a:gd name="T7" fmla="*/ 225 h 300"/>
                  <a:gd name="T8" fmla="*/ 99 w 263"/>
                  <a:gd name="T9" fmla="*/ 248 h 300"/>
                  <a:gd name="T10" fmla="*/ 146 w 263"/>
                  <a:gd name="T11" fmla="*/ 248 h 300"/>
                  <a:gd name="T12" fmla="*/ 185 w 263"/>
                  <a:gd name="T13" fmla="*/ 227 h 300"/>
                  <a:gd name="T14" fmla="*/ 199 w 263"/>
                  <a:gd name="T15" fmla="*/ 189 h 300"/>
                  <a:gd name="T16" fmla="*/ 169 w 263"/>
                  <a:gd name="T17" fmla="*/ 161 h 300"/>
                  <a:gd name="T18" fmla="*/ 134 w 263"/>
                  <a:gd name="T19" fmla="*/ 0 h 300"/>
                  <a:gd name="T20" fmla="*/ 192 w 263"/>
                  <a:gd name="T21" fmla="*/ 7 h 300"/>
                  <a:gd name="T22" fmla="*/ 232 w 263"/>
                  <a:gd name="T23" fmla="*/ 31 h 300"/>
                  <a:gd name="T24" fmla="*/ 255 w 263"/>
                  <a:gd name="T25" fmla="*/ 70 h 300"/>
                  <a:gd name="T26" fmla="*/ 263 w 263"/>
                  <a:gd name="T27" fmla="*/ 122 h 300"/>
                  <a:gd name="T28" fmla="*/ 197 w 263"/>
                  <a:gd name="T29" fmla="*/ 293 h 300"/>
                  <a:gd name="T30" fmla="*/ 181 w 263"/>
                  <a:gd name="T31" fmla="*/ 274 h 300"/>
                  <a:gd name="T32" fmla="*/ 134 w 263"/>
                  <a:gd name="T33" fmla="*/ 297 h 300"/>
                  <a:gd name="T34" fmla="*/ 76 w 263"/>
                  <a:gd name="T35" fmla="*/ 297 h 300"/>
                  <a:gd name="T36" fmla="*/ 31 w 263"/>
                  <a:gd name="T37" fmla="*/ 278 h 300"/>
                  <a:gd name="T38" fmla="*/ 3 w 263"/>
                  <a:gd name="T39" fmla="*/ 237 h 300"/>
                  <a:gd name="T40" fmla="*/ 0 w 263"/>
                  <a:gd name="T41" fmla="*/ 209 h 300"/>
                  <a:gd name="T42" fmla="*/ 15 w 263"/>
                  <a:gd name="T43" fmla="*/ 157 h 300"/>
                  <a:gd name="T44" fmla="*/ 57 w 263"/>
                  <a:gd name="T45" fmla="*/ 126 h 300"/>
                  <a:gd name="T46" fmla="*/ 120 w 263"/>
                  <a:gd name="T47" fmla="*/ 115 h 300"/>
                  <a:gd name="T48" fmla="*/ 174 w 263"/>
                  <a:gd name="T49" fmla="*/ 120 h 300"/>
                  <a:gd name="T50" fmla="*/ 199 w 263"/>
                  <a:gd name="T51" fmla="*/ 120 h 300"/>
                  <a:gd name="T52" fmla="*/ 186 w 263"/>
                  <a:gd name="T53" fmla="*/ 80 h 300"/>
                  <a:gd name="T54" fmla="*/ 152 w 263"/>
                  <a:gd name="T55" fmla="*/ 59 h 300"/>
                  <a:gd name="T56" fmla="*/ 96 w 263"/>
                  <a:gd name="T57" fmla="*/ 59 h 300"/>
                  <a:gd name="T58" fmla="*/ 43 w 263"/>
                  <a:gd name="T59" fmla="*/ 75 h 300"/>
                  <a:gd name="T60" fmla="*/ 50 w 263"/>
                  <a:gd name="T61" fmla="*/ 14 h 300"/>
                  <a:gd name="T62" fmla="*/ 103 w 263"/>
                  <a:gd name="T63"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00">
                    <a:moveTo>
                      <a:pt x="134" y="157"/>
                    </a:moveTo>
                    <a:lnTo>
                      <a:pt x="110" y="161"/>
                    </a:lnTo>
                    <a:lnTo>
                      <a:pt x="90" y="166"/>
                    </a:lnTo>
                    <a:lnTo>
                      <a:pt x="76" y="176"/>
                    </a:lnTo>
                    <a:lnTo>
                      <a:pt x="68" y="190"/>
                    </a:lnTo>
                    <a:lnTo>
                      <a:pt x="64" y="206"/>
                    </a:lnTo>
                    <a:lnTo>
                      <a:pt x="64" y="208"/>
                    </a:lnTo>
                    <a:lnTo>
                      <a:pt x="70" y="225"/>
                    </a:lnTo>
                    <a:lnTo>
                      <a:pt x="82" y="239"/>
                    </a:lnTo>
                    <a:lnTo>
                      <a:pt x="99" y="248"/>
                    </a:lnTo>
                    <a:lnTo>
                      <a:pt x="122" y="251"/>
                    </a:lnTo>
                    <a:lnTo>
                      <a:pt x="146" y="248"/>
                    </a:lnTo>
                    <a:lnTo>
                      <a:pt x="167" y="241"/>
                    </a:lnTo>
                    <a:lnTo>
                      <a:pt x="185" y="227"/>
                    </a:lnTo>
                    <a:lnTo>
                      <a:pt x="195" y="209"/>
                    </a:lnTo>
                    <a:lnTo>
                      <a:pt x="199" y="189"/>
                    </a:lnTo>
                    <a:lnTo>
                      <a:pt x="199" y="169"/>
                    </a:lnTo>
                    <a:lnTo>
                      <a:pt x="169" y="161"/>
                    </a:lnTo>
                    <a:lnTo>
                      <a:pt x="134" y="157"/>
                    </a:lnTo>
                    <a:close/>
                    <a:moveTo>
                      <a:pt x="134" y="0"/>
                    </a:moveTo>
                    <a:lnTo>
                      <a:pt x="166" y="2"/>
                    </a:lnTo>
                    <a:lnTo>
                      <a:pt x="192" y="7"/>
                    </a:lnTo>
                    <a:lnTo>
                      <a:pt x="214" y="17"/>
                    </a:lnTo>
                    <a:lnTo>
                      <a:pt x="232" y="31"/>
                    </a:lnTo>
                    <a:lnTo>
                      <a:pt x="246" y="49"/>
                    </a:lnTo>
                    <a:lnTo>
                      <a:pt x="255" y="70"/>
                    </a:lnTo>
                    <a:lnTo>
                      <a:pt x="262" y="94"/>
                    </a:lnTo>
                    <a:lnTo>
                      <a:pt x="263" y="122"/>
                    </a:lnTo>
                    <a:lnTo>
                      <a:pt x="263" y="293"/>
                    </a:lnTo>
                    <a:lnTo>
                      <a:pt x="197" y="293"/>
                    </a:lnTo>
                    <a:lnTo>
                      <a:pt x="197" y="257"/>
                    </a:lnTo>
                    <a:lnTo>
                      <a:pt x="181" y="274"/>
                    </a:lnTo>
                    <a:lnTo>
                      <a:pt x="160" y="288"/>
                    </a:lnTo>
                    <a:lnTo>
                      <a:pt x="134" y="297"/>
                    </a:lnTo>
                    <a:lnTo>
                      <a:pt x="103" y="300"/>
                    </a:lnTo>
                    <a:lnTo>
                      <a:pt x="76" y="297"/>
                    </a:lnTo>
                    <a:lnTo>
                      <a:pt x="52" y="290"/>
                    </a:lnTo>
                    <a:lnTo>
                      <a:pt x="31" y="278"/>
                    </a:lnTo>
                    <a:lnTo>
                      <a:pt x="15" y="260"/>
                    </a:lnTo>
                    <a:lnTo>
                      <a:pt x="3" y="237"/>
                    </a:lnTo>
                    <a:lnTo>
                      <a:pt x="0" y="209"/>
                    </a:lnTo>
                    <a:lnTo>
                      <a:pt x="0" y="209"/>
                    </a:lnTo>
                    <a:lnTo>
                      <a:pt x="5" y="180"/>
                    </a:lnTo>
                    <a:lnTo>
                      <a:pt x="15" y="157"/>
                    </a:lnTo>
                    <a:lnTo>
                      <a:pt x="33" y="138"/>
                    </a:lnTo>
                    <a:lnTo>
                      <a:pt x="57" y="126"/>
                    </a:lnTo>
                    <a:lnTo>
                      <a:pt x="87" y="119"/>
                    </a:lnTo>
                    <a:lnTo>
                      <a:pt x="120" y="115"/>
                    </a:lnTo>
                    <a:lnTo>
                      <a:pt x="150" y="117"/>
                    </a:lnTo>
                    <a:lnTo>
                      <a:pt x="174" y="120"/>
                    </a:lnTo>
                    <a:lnTo>
                      <a:pt x="199" y="127"/>
                    </a:lnTo>
                    <a:lnTo>
                      <a:pt x="199" y="120"/>
                    </a:lnTo>
                    <a:lnTo>
                      <a:pt x="195" y="98"/>
                    </a:lnTo>
                    <a:lnTo>
                      <a:pt x="186" y="80"/>
                    </a:lnTo>
                    <a:lnTo>
                      <a:pt x="172" y="68"/>
                    </a:lnTo>
                    <a:lnTo>
                      <a:pt x="152" y="59"/>
                    </a:lnTo>
                    <a:lnTo>
                      <a:pt x="125" y="58"/>
                    </a:lnTo>
                    <a:lnTo>
                      <a:pt x="96" y="59"/>
                    </a:lnTo>
                    <a:lnTo>
                      <a:pt x="70" y="66"/>
                    </a:lnTo>
                    <a:lnTo>
                      <a:pt x="43" y="75"/>
                    </a:lnTo>
                    <a:lnTo>
                      <a:pt x="26" y="23"/>
                    </a:lnTo>
                    <a:lnTo>
                      <a:pt x="50" y="14"/>
                    </a:lnTo>
                    <a:lnTo>
                      <a:pt x="75" y="5"/>
                    </a:lnTo>
                    <a:lnTo>
                      <a:pt x="103"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13331826" y="1633538"/>
                <a:ext cx="268288" cy="471488"/>
              </a:xfrm>
              <a:custGeom>
                <a:avLst/>
                <a:gdLst>
                  <a:gd name="T0" fmla="*/ 169 w 169"/>
                  <a:gd name="T1" fmla="*/ 0 h 297"/>
                  <a:gd name="T2" fmla="*/ 169 w 169"/>
                  <a:gd name="T3" fmla="*/ 72 h 297"/>
                  <a:gd name="T4" fmla="*/ 166 w 169"/>
                  <a:gd name="T5" fmla="*/ 72 h 297"/>
                  <a:gd name="T6" fmla="*/ 138 w 169"/>
                  <a:gd name="T7" fmla="*/ 75 h 297"/>
                  <a:gd name="T8" fmla="*/ 115 w 169"/>
                  <a:gd name="T9" fmla="*/ 84 h 297"/>
                  <a:gd name="T10" fmla="*/ 94 w 169"/>
                  <a:gd name="T11" fmla="*/ 100 h 297"/>
                  <a:gd name="T12" fmla="*/ 80 w 169"/>
                  <a:gd name="T13" fmla="*/ 123 h 297"/>
                  <a:gd name="T14" fmla="*/ 70 w 169"/>
                  <a:gd name="T15" fmla="*/ 152 h 297"/>
                  <a:gd name="T16" fmla="*/ 66 w 169"/>
                  <a:gd name="T17" fmla="*/ 187 h 297"/>
                  <a:gd name="T18" fmla="*/ 66 w 169"/>
                  <a:gd name="T19" fmla="*/ 297 h 297"/>
                  <a:gd name="T20" fmla="*/ 0 w 169"/>
                  <a:gd name="T21" fmla="*/ 297 h 297"/>
                  <a:gd name="T22" fmla="*/ 0 w 169"/>
                  <a:gd name="T23" fmla="*/ 7 h 297"/>
                  <a:gd name="T24" fmla="*/ 66 w 169"/>
                  <a:gd name="T25" fmla="*/ 7 h 297"/>
                  <a:gd name="T26" fmla="*/ 66 w 169"/>
                  <a:gd name="T27" fmla="*/ 72 h 297"/>
                  <a:gd name="T28" fmla="*/ 80 w 169"/>
                  <a:gd name="T29" fmla="*/ 48 h 297"/>
                  <a:gd name="T30" fmla="*/ 96 w 169"/>
                  <a:gd name="T31" fmla="*/ 28 h 297"/>
                  <a:gd name="T32" fmla="*/ 117 w 169"/>
                  <a:gd name="T33" fmla="*/ 13 h 297"/>
                  <a:gd name="T34" fmla="*/ 141 w 169"/>
                  <a:gd name="T35" fmla="*/ 4 h 297"/>
                  <a:gd name="T36" fmla="*/ 169 w 169"/>
                  <a:gd name="T3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97">
                    <a:moveTo>
                      <a:pt x="169" y="0"/>
                    </a:moveTo>
                    <a:lnTo>
                      <a:pt x="169" y="72"/>
                    </a:lnTo>
                    <a:lnTo>
                      <a:pt x="166" y="72"/>
                    </a:lnTo>
                    <a:lnTo>
                      <a:pt x="138" y="75"/>
                    </a:lnTo>
                    <a:lnTo>
                      <a:pt x="115" y="84"/>
                    </a:lnTo>
                    <a:lnTo>
                      <a:pt x="94" y="100"/>
                    </a:lnTo>
                    <a:lnTo>
                      <a:pt x="80" y="123"/>
                    </a:lnTo>
                    <a:lnTo>
                      <a:pt x="70" y="152"/>
                    </a:lnTo>
                    <a:lnTo>
                      <a:pt x="66" y="187"/>
                    </a:lnTo>
                    <a:lnTo>
                      <a:pt x="66" y="297"/>
                    </a:lnTo>
                    <a:lnTo>
                      <a:pt x="0" y="297"/>
                    </a:lnTo>
                    <a:lnTo>
                      <a:pt x="0" y="7"/>
                    </a:lnTo>
                    <a:lnTo>
                      <a:pt x="66" y="7"/>
                    </a:lnTo>
                    <a:lnTo>
                      <a:pt x="66" y="72"/>
                    </a:lnTo>
                    <a:lnTo>
                      <a:pt x="80" y="48"/>
                    </a:lnTo>
                    <a:lnTo>
                      <a:pt x="96" y="28"/>
                    </a:lnTo>
                    <a:lnTo>
                      <a:pt x="117" y="13"/>
                    </a:lnTo>
                    <a:lnTo>
                      <a:pt x="141" y="4"/>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13614401" y="1468438"/>
                <a:ext cx="476250" cy="647700"/>
              </a:xfrm>
              <a:custGeom>
                <a:avLst/>
                <a:gdLst>
                  <a:gd name="T0" fmla="*/ 150 w 300"/>
                  <a:gd name="T1" fmla="*/ 162 h 408"/>
                  <a:gd name="T2" fmla="*/ 127 w 300"/>
                  <a:gd name="T3" fmla="*/ 166 h 408"/>
                  <a:gd name="T4" fmla="*/ 108 w 300"/>
                  <a:gd name="T5" fmla="*/ 174 h 408"/>
                  <a:gd name="T6" fmla="*/ 91 w 300"/>
                  <a:gd name="T7" fmla="*/ 188 h 408"/>
                  <a:gd name="T8" fmla="*/ 78 w 300"/>
                  <a:gd name="T9" fmla="*/ 206 h 408"/>
                  <a:gd name="T10" fmla="*/ 70 w 300"/>
                  <a:gd name="T11" fmla="*/ 228 h 408"/>
                  <a:gd name="T12" fmla="*/ 66 w 300"/>
                  <a:gd name="T13" fmla="*/ 256 h 408"/>
                  <a:gd name="T14" fmla="*/ 66 w 300"/>
                  <a:gd name="T15" fmla="*/ 256 h 408"/>
                  <a:gd name="T16" fmla="*/ 71 w 300"/>
                  <a:gd name="T17" fmla="*/ 288 h 408"/>
                  <a:gd name="T18" fmla="*/ 84 w 300"/>
                  <a:gd name="T19" fmla="*/ 314 h 408"/>
                  <a:gd name="T20" fmla="*/ 101 w 300"/>
                  <a:gd name="T21" fmla="*/ 333 h 408"/>
                  <a:gd name="T22" fmla="*/ 124 w 300"/>
                  <a:gd name="T23" fmla="*/ 345 h 408"/>
                  <a:gd name="T24" fmla="*/ 150 w 300"/>
                  <a:gd name="T25" fmla="*/ 351 h 408"/>
                  <a:gd name="T26" fmla="*/ 176 w 300"/>
                  <a:gd name="T27" fmla="*/ 345 h 408"/>
                  <a:gd name="T28" fmla="*/ 199 w 300"/>
                  <a:gd name="T29" fmla="*/ 333 h 408"/>
                  <a:gd name="T30" fmla="*/ 218 w 300"/>
                  <a:gd name="T31" fmla="*/ 314 h 408"/>
                  <a:gd name="T32" fmla="*/ 230 w 300"/>
                  <a:gd name="T33" fmla="*/ 288 h 408"/>
                  <a:gd name="T34" fmla="*/ 234 w 300"/>
                  <a:gd name="T35" fmla="*/ 256 h 408"/>
                  <a:gd name="T36" fmla="*/ 234 w 300"/>
                  <a:gd name="T37" fmla="*/ 256 h 408"/>
                  <a:gd name="T38" fmla="*/ 230 w 300"/>
                  <a:gd name="T39" fmla="*/ 230 h 408"/>
                  <a:gd name="T40" fmla="*/ 222 w 300"/>
                  <a:gd name="T41" fmla="*/ 207 h 408"/>
                  <a:gd name="T42" fmla="*/ 209 w 300"/>
                  <a:gd name="T43" fmla="*/ 188 h 408"/>
                  <a:gd name="T44" fmla="*/ 192 w 300"/>
                  <a:gd name="T45" fmla="*/ 174 h 408"/>
                  <a:gd name="T46" fmla="*/ 171 w 300"/>
                  <a:gd name="T47" fmla="*/ 166 h 408"/>
                  <a:gd name="T48" fmla="*/ 150 w 300"/>
                  <a:gd name="T49" fmla="*/ 162 h 408"/>
                  <a:gd name="T50" fmla="*/ 234 w 300"/>
                  <a:gd name="T51" fmla="*/ 0 h 408"/>
                  <a:gd name="T52" fmla="*/ 300 w 300"/>
                  <a:gd name="T53" fmla="*/ 0 h 408"/>
                  <a:gd name="T54" fmla="*/ 300 w 300"/>
                  <a:gd name="T55" fmla="*/ 401 h 408"/>
                  <a:gd name="T56" fmla="*/ 234 w 300"/>
                  <a:gd name="T57" fmla="*/ 401 h 408"/>
                  <a:gd name="T58" fmla="*/ 234 w 300"/>
                  <a:gd name="T59" fmla="*/ 354 h 408"/>
                  <a:gd name="T60" fmla="*/ 220 w 300"/>
                  <a:gd name="T61" fmla="*/ 370 h 408"/>
                  <a:gd name="T62" fmla="*/ 202 w 300"/>
                  <a:gd name="T63" fmla="*/ 386 h 408"/>
                  <a:gd name="T64" fmla="*/ 183 w 300"/>
                  <a:gd name="T65" fmla="*/ 398 h 408"/>
                  <a:gd name="T66" fmla="*/ 160 w 300"/>
                  <a:gd name="T67" fmla="*/ 405 h 408"/>
                  <a:gd name="T68" fmla="*/ 134 w 300"/>
                  <a:gd name="T69" fmla="*/ 408 h 408"/>
                  <a:gd name="T70" fmla="*/ 105 w 300"/>
                  <a:gd name="T71" fmla="*/ 405 h 408"/>
                  <a:gd name="T72" fmla="*/ 78 w 300"/>
                  <a:gd name="T73" fmla="*/ 394 h 408"/>
                  <a:gd name="T74" fmla="*/ 52 w 300"/>
                  <a:gd name="T75" fmla="*/ 379 h 408"/>
                  <a:gd name="T76" fmla="*/ 31 w 300"/>
                  <a:gd name="T77" fmla="*/ 356 h 408"/>
                  <a:gd name="T78" fmla="*/ 14 w 300"/>
                  <a:gd name="T79" fmla="*/ 330 h 408"/>
                  <a:gd name="T80" fmla="*/ 3 w 300"/>
                  <a:gd name="T81" fmla="*/ 295 h 408"/>
                  <a:gd name="T82" fmla="*/ 0 w 300"/>
                  <a:gd name="T83" fmla="*/ 256 h 408"/>
                  <a:gd name="T84" fmla="*/ 0 w 300"/>
                  <a:gd name="T85" fmla="*/ 256 h 408"/>
                  <a:gd name="T86" fmla="*/ 3 w 300"/>
                  <a:gd name="T87" fmla="*/ 218 h 408"/>
                  <a:gd name="T88" fmla="*/ 14 w 300"/>
                  <a:gd name="T89" fmla="*/ 183 h 408"/>
                  <a:gd name="T90" fmla="*/ 31 w 300"/>
                  <a:gd name="T91" fmla="*/ 157 h 408"/>
                  <a:gd name="T92" fmla="*/ 52 w 300"/>
                  <a:gd name="T93" fmla="*/ 134 h 408"/>
                  <a:gd name="T94" fmla="*/ 77 w 300"/>
                  <a:gd name="T95" fmla="*/ 118 h 408"/>
                  <a:gd name="T96" fmla="*/ 105 w 300"/>
                  <a:gd name="T97" fmla="*/ 108 h 408"/>
                  <a:gd name="T98" fmla="*/ 134 w 300"/>
                  <a:gd name="T99" fmla="*/ 104 h 408"/>
                  <a:gd name="T100" fmla="*/ 160 w 300"/>
                  <a:gd name="T101" fmla="*/ 108 h 408"/>
                  <a:gd name="T102" fmla="*/ 183 w 300"/>
                  <a:gd name="T103" fmla="*/ 115 h 408"/>
                  <a:gd name="T104" fmla="*/ 202 w 300"/>
                  <a:gd name="T105" fmla="*/ 127 h 408"/>
                  <a:gd name="T106" fmla="*/ 220 w 300"/>
                  <a:gd name="T107" fmla="*/ 141 h 408"/>
                  <a:gd name="T108" fmla="*/ 234 w 300"/>
                  <a:gd name="T109" fmla="*/ 157 h 408"/>
                  <a:gd name="T110" fmla="*/ 234 w 300"/>
                  <a:gd name="T111"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408">
                    <a:moveTo>
                      <a:pt x="150" y="162"/>
                    </a:moveTo>
                    <a:lnTo>
                      <a:pt x="127" y="166"/>
                    </a:lnTo>
                    <a:lnTo>
                      <a:pt x="108" y="174"/>
                    </a:lnTo>
                    <a:lnTo>
                      <a:pt x="91" y="188"/>
                    </a:lnTo>
                    <a:lnTo>
                      <a:pt x="78" y="206"/>
                    </a:lnTo>
                    <a:lnTo>
                      <a:pt x="70" y="228"/>
                    </a:lnTo>
                    <a:lnTo>
                      <a:pt x="66" y="256"/>
                    </a:lnTo>
                    <a:lnTo>
                      <a:pt x="66" y="256"/>
                    </a:lnTo>
                    <a:lnTo>
                      <a:pt x="71" y="288"/>
                    </a:lnTo>
                    <a:lnTo>
                      <a:pt x="84" y="314"/>
                    </a:lnTo>
                    <a:lnTo>
                      <a:pt x="101" y="333"/>
                    </a:lnTo>
                    <a:lnTo>
                      <a:pt x="124" y="345"/>
                    </a:lnTo>
                    <a:lnTo>
                      <a:pt x="150" y="351"/>
                    </a:lnTo>
                    <a:lnTo>
                      <a:pt x="176" y="345"/>
                    </a:lnTo>
                    <a:lnTo>
                      <a:pt x="199" y="333"/>
                    </a:lnTo>
                    <a:lnTo>
                      <a:pt x="218" y="314"/>
                    </a:lnTo>
                    <a:lnTo>
                      <a:pt x="230" y="288"/>
                    </a:lnTo>
                    <a:lnTo>
                      <a:pt x="234" y="256"/>
                    </a:lnTo>
                    <a:lnTo>
                      <a:pt x="234" y="256"/>
                    </a:lnTo>
                    <a:lnTo>
                      <a:pt x="230" y="230"/>
                    </a:lnTo>
                    <a:lnTo>
                      <a:pt x="222" y="207"/>
                    </a:lnTo>
                    <a:lnTo>
                      <a:pt x="209" y="188"/>
                    </a:lnTo>
                    <a:lnTo>
                      <a:pt x="192" y="174"/>
                    </a:lnTo>
                    <a:lnTo>
                      <a:pt x="171" y="166"/>
                    </a:lnTo>
                    <a:lnTo>
                      <a:pt x="150" y="162"/>
                    </a:lnTo>
                    <a:close/>
                    <a:moveTo>
                      <a:pt x="234" y="0"/>
                    </a:moveTo>
                    <a:lnTo>
                      <a:pt x="300" y="0"/>
                    </a:lnTo>
                    <a:lnTo>
                      <a:pt x="300" y="401"/>
                    </a:lnTo>
                    <a:lnTo>
                      <a:pt x="234" y="401"/>
                    </a:lnTo>
                    <a:lnTo>
                      <a:pt x="234" y="354"/>
                    </a:lnTo>
                    <a:lnTo>
                      <a:pt x="220" y="370"/>
                    </a:lnTo>
                    <a:lnTo>
                      <a:pt x="202" y="386"/>
                    </a:lnTo>
                    <a:lnTo>
                      <a:pt x="183" y="398"/>
                    </a:lnTo>
                    <a:lnTo>
                      <a:pt x="160" y="405"/>
                    </a:lnTo>
                    <a:lnTo>
                      <a:pt x="134" y="408"/>
                    </a:lnTo>
                    <a:lnTo>
                      <a:pt x="105" y="405"/>
                    </a:lnTo>
                    <a:lnTo>
                      <a:pt x="78" y="394"/>
                    </a:lnTo>
                    <a:lnTo>
                      <a:pt x="52" y="379"/>
                    </a:lnTo>
                    <a:lnTo>
                      <a:pt x="31" y="356"/>
                    </a:lnTo>
                    <a:lnTo>
                      <a:pt x="14" y="330"/>
                    </a:lnTo>
                    <a:lnTo>
                      <a:pt x="3" y="295"/>
                    </a:lnTo>
                    <a:lnTo>
                      <a:pt x="0" y="256"/>
                    </a:lnTo>
                    <a:lnTo>
                      <a:pt x="0" y="256"/>
                    </a:lnTo>
                    <a:lnTo>
                      <a:pt x="3" y="218"/>
                    </a:lnTo>
                    <a:lnTo>
                      <a:pt x="14" y="183"/>
                    </a:lnTo>
                    <a:lnTo>
                      <a:pt x="31" y="157"/>
                    </a:lnTo>
                    <a:lnTo>
                      <a:pt x="52" y="134"/>
                    </a:lnTo>
                    <a:lnTo>
                      <a:pt x="77" y="118"/>
                    </a:lnTo>
                    <a:lnTo>
                      <a:pt x="105" y="108"/>
                    </a:lnTo>
                    <a:lnTo>
                      <a:pt x="134" y="104"/>
                    </a:lnTo>
                    <a:lnTo>
                      <a:pt x="160" y="108"/>
                    </a:lnTo>
                    <a:lnTo>
                      <a:pt x="183" y="115"/>
                    </a:lnTo>
                    <a:lnTo>
                      <a:pt x="202" y="127"/>
                    </a:lnTo>
                    <a:lnTo>
                      <a:pt x="220" y="141"/>
                    </a:lnTo>
                    <a:lnTo>
                      <a:pt x="234" y="157"/>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7189973" y="2922062"/>
              <a:ext cx="353840" cy="286137"/>
            </a:xfrm>
            <a:prstGeom prst="rect">
              <a:avLst/>
            </a:prstGeom>
            <a:noFill/>
          </p:spPr>
          <p:txBody>
            <a:bodyPr wrap="none" rtlCol="0">
              <a:spAutoFit/>
            </a:bodyPr>
            <a:lstStyle/>
            <a:p>
              <a:r>
                <a:rPr lang="en-US" sz="1200" dirty="0" smtClean="0">
                  <a:solidFill>
                    <a:schemeClr val="bg1"/>
                  </a:solidFill>
                  <a:latin typeface="Arial Black" pitchFamily="34" charset="0"/>
                </a:rPr>
                <a:t>®</a:t>
              </a:r>
              <a:endParaRPr lang="en-US" sz="1200" dirty="0">
                <a:solidFill>
                  <a:schemeClr val="bg1"/>
                </a:solidFill>
                <a:latin typeface="Arial Black" pitchFamily="34" charset="0"/>
              </a:endParaRPr>
            </a:p>
          </p:txBody>
        </p:sp>
      </p:grpSp>
      <p:sp>
        <p:nvSpPr>
          <p:cNvPr id="2" name="Title 1"/>
          <p:cNvSpPr>
            <a:spLocks noGrp="1"/>
          </p:cNvSpPr>
          <p:nvPr>
            <p:ph type="ctrTitle"/>
          </p:nvPr>
        </p:nvSpPr>
        <p:spPr>
          <a:xfrm>
            <a:off x="574486" y="1261181"/>
            <a:ext cx="6469781" cy="1132064"/>
          </a:xfrm>
        </p:spPr>
        <p:txBody>
          <a:bodyPr anchor="t">
            <a:normAutofit/>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5775" y="2463800"/>
            <a:ext cx="6458492" cy="2254956"/>
          </a:xfrm>
        </p:spPr>
        <p:txBody>
          <a:bodyPr lIns="0" rIns="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609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E6A1F7D-970C-8E40-B6AD-384192BEAAF9}" type="slidenum">
              <a:rPr lang="en-US" smtClean="0"/>
              <a:t>‹#›</a:t>
            </a:fld>
            <a:endParaRPr lang="en-US"/>
          </a:p>
        </p:txBody>
      </p:sp>
    </p:spTree>
    <p:extLst>
      <p:ext uri="{BB962C8B-B14F-4D97-AF65-F5344CB8AC3E}">
        <p14:creationId xmlns:p14="http://schemas.microsoft.com/office/powerpoint/2010/main" val="37783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E6A1F7D-970C-8E40-B6AD-384192BEAAF9}" type="slidenum">
              <a:rPr lang="en-US" smtClean="0"/>
              <a:t>‹#›</a:t>
            </a:fld>
            <a:endParaRPr lang="en-US"/>
          </a:p>
        </p:txBody>
      </p:sp>
    </p:spTree>
    <p:extLst>
      <p:ext uri="{BB962C8B-B14F-4D97-AF65-F5344CB8AC3E}">
        <p14:creationId xmlns:p14="http://schemas.microsoft.com/office/powerpoint/2010/main" val="24059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911225" y="284407"/>
            <a:ext cx="7920160" cy="365760"/>
          </a:xfrm>
        </p:spPr>
        <p:txBody>
          <a:bodyPr vert="horz" lIns="0" tIns="0" rIns="0" bIns="0" rtlCol="0" anchor="b" anchorCtr="0">
            <a:noAutofit/>
          </a:bodyPr>
          <a:lstStyle>
            <a:lvl1pPr>
              <a:lnSpc>
                <a:spcPct val="85000"/>
              </a:lnSpc>
              <a:defRPr lang="en-US" sz="2200">
                <a:solidFill>
                  <a:schemeClr val="tx1"/>
                </a:solidFill>
              </a:defRPr>
            </a:lvl1pPr>
          </a:lstStyle>
          <a:p>
            <a:pPr lvl="0"/>
            <a:r>
              <a:rPr lang="en-US" smtClean="0"/>
              <a:t>Click to edit Master title style</a:t>
            </a:r>
            <a:endParaRPr lang="en-US"/>
          </a:p>
        </p:txBody>
      </p:sp>
    </p:spTree>
    <p:extLst>
      <p:ext uri="{BB962C8B-B14F-4D97-AF65-F5344CB8AC3E}">
        <p14:creationId xmlns:p14="http://schemas.microsoft.com/office/powerpoint/2010/main" val="109517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 subhead | white">
    <p:spTree>
      <p:nvGrpSpPr>
        <p:cNvPr id="1" name=""/>
        <p:cNvGrpSpPr/>
        <p:nvPr/>
      </p:nvGrpSpPr>
      <p:grpSpPr>
        <a:xfrm>
          <a:off x="0" y="0"/>
          <a:ext cx="0" cy="0"/>
          <a:chOff x="0" y="0"/>
          <a:chExt cx="0" cy="0"/>
        </a:xfrm>
      </p:grpSpPr>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tx1"/>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2"/>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308699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 blac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11225" y="284407"/>
            <a:ext cx="7920160" cy="365760"/>
          </a:xfrm>
        </p:spPr>
        <p:txBody>
          <a:bodyPr vert="horz" lIns="0" tIns="0" rIns="0" bIns="0" rtlCol="0" anchor="b" anchorCtr="0">
            <a:noAutofit/>
          </a:bodyPr>
          <a:lstStyle>
            <a:lvl1pPr>
              <a:lnSpc>
                <a:spcPct val="85000"/>
              </a:lnSpc>
              <a:defRPr lang="en-US" sz="2200">
                <a:solidFill>
                  <a:schemeClr val="bg1"/>
                </a:solidFill>
              </a:defRPr>
            </a:lvl1pPr>
          </a:lstStyle>
          <a:p>
            <a:pPr lvl="0"/>
            <a:r>
              <a:rPr lang="en-US" smtClean="0"/>
              <a:t>Click to edit Master title style</a:t>
            </a:r>
            <a:endParaRPr lang="en-US"/>
          </a:p>
        </p:txBody>
      </p:sp>
    </p:spTree>
    <p:extLst>
      <p:ext uri="{BB962C8B-B14F-4D97-AF65-F5344CB8AC3E}">
        <p14:creationId xmlns:p14="http://schemas.microsoft.com/office/powerpoint/2010/main" val="219362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 light gra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1F1F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11225" y="284407"/>
            <a:ext cx="7920160" cy="365760"/>
          </a:xfrm>
        </p:spPr>
        <p:txBody>
          <a:bodyPr vert="horz" lIns="0" tIns="0" rIns="0" bIns="0" rtlCol="0" anchor="b" anchorCtr="0">
            <a:noAutofit/>
          </a:bodyPr>
          <a:lstStyle>
            <a:lvl1pPr>
              <a:lnSpc>
                <a:spcPct val="85000"/>
              </a:lnSpc>
              <a:defRPr lang="en-US" sz="2200">
                <a:solidFill>
                  <a:schemeClr val="tx1"/>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63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subhead | black">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bg1"/>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2"/>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13888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 black agenda">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11225" y="284407"/>
            <a:ext cx="7920160" cy="365760"/>
          </a:xfrm>
        </p:spPr>
        <p:txBody>
          <a:bodyPr tIns="0" bIns="0" anchor="b">
            <a:noAutofit/>
          </a:bodyPr>
          <a:lstStyle>
            <a:lvl1pPr>
              <a:lnSpc>
                <a:spcPct val="85000"/>
              </a:lnSpc>
              <a:defRPr sz="2200">
                <a:solidFill>
                  <a:schemeClr val="accent3"/>
                </a:solidFill>
              </a:defRPr>
            </a:lvl1pPr>
          </a:lstStyle>
          <a:p>
            <a:r>
              <a:rPr lang="en-US" smtClean="0"/>
              <a:t>Click to edit Master title style</a:t>
            </a:r>
            <a:endParaRPr lang="en-US"/>
          </a:p>
        </p:txBody>
      </p:sp>
      <p:cxnSp>
        <p:nvCxnSpPr>
          <p:cNvPr id="3" name="Straight Connector 2"/>
          <p:cNvCxnSpPr/>
          <p:nvPr userDrawn="1"/>
        </p:nvCxnSpPr>
        <p:spPr>
          <a:xfrm>
            <a:off x="911225" y="1544638"/>
            <a:ext cx="7920160" cy="0"/>
          </a:xfrm>
          <a:prstGeom prst="line">
            <a:avLst/>
          </a:prstGeom>
          <a:ln w="12700" cap="rnd" cmpd="sng">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4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 purple fade">
    <p:spTree>
      <p:nvGrpSpPr>
        <p:cNvPr id="1" name=""/>
        <p:cNvGrpSpPr/>
        <p:nvPr/>
      </p:nvGrpSpPr>
      <p:grpSpPr>
        <a:xfrm>
          <a:off x="0" y="0"/>
          <a:ext cx="0" cy="0"/>
          <a:chOff x="0" y="0"/>
          <a:chExt cx="0" cy="0"/>
        </a:xfrm>
      </p:grpSpPr>
      <p:sp>
        <p:nvSpPr>
          <p:cNvPr id="3" name="Rectangle 2"/>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chorCtr="0">
            <a:noAutofit/>
          </a:bodyPr>
          <a:lstStyle>
            <a:lvl1pPr>
              <a:lnSpc>
                <a:spcPct val="85000"/>
              </a:lnSpc>
              <a:defRPr lang="en-US" sz="2200">
                <a:solidFill>
                  <a:schemeClr val="accent2"/>
                </a:solidFill>
              </a:defRPr>
            </a:lvl1pPr>
          </a:lstStyle>
          <a:p>
            <a:pPr lvl="0"/>
            <a:r>
              <a:rPr lang="en-US" smtClean="0"/>
              <a:t>Click to edit Master title style</a:t>
            </a:r>
            <a:endParaRPr lang="en-US"/>
          </a:p>
        </p:txBody>
      </p:sp>
      <p:sp>
        <p:nvSpPr>
          <p:cNvPr id="4" name="Rectangle 3"/>
          <p:cNvSpPr/>
          <p:nvPr userDrawn="1"/>
        </p:nvSpPr>
        <p:spPr>
          <a:xfrm>
            <a:off x="0" y="1544638"/>
            <a:ext cx="9144000" cy="5313362"/>
          </a:xfrm>
          <a:prstGeom prst="rect">
            <a:avLst/>
          </a:prstGeom>
          <a:gradFill>
            <a:gsLst>
              <a:gs pos="0">
                <a:schemeClr val="accent2"/>
              </a:gs>
              <a:gs pos="100000">
                <a:schemeClr val="accent2">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Tree>
    <p:extLst>
      <p:ext uri="{BB962C8B-B14F-4D97-AF65-F5344CB8AC3E}">
        <p14:creationId xmlns:p14="http://schemas.microsoft.com/office/powerpoint/2010/main" val="199974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a:grpSpLocks noChangeAspect="1"/>
          </p:cNvGrpSpPr>
          <p:nvPr userDrawn="1"/>
        </p:nvGrpSpPr>
        <p:grpSpPr>
          <a:xfrm>
            <a:off x="911225" y="1162845"/>
            <a:ext cx="2743200" cy="384810"/>
            <a:chOff x="0" y="2787650"/>
            <a:chExt cx="9144001" cy="1282700"/>
          </a:xfrm>
          <a:solidFill>
            <a:schemeClr val="bg1"/>
          </a:solidFill>
        </p:grpSpPr>
        <p:sp>
          <p:nvSpPr>
            <p:cNvPr id="11"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1"/>
          <p:cNvSpPr>
            <a:spLocks noGrp="1"/>
          </p:cNvSpPr>
          <p:nvPr>
            <p:ph type="ctrTitle"/>
          </p:nvPr>
        </p:nvSpPr>
        <p:spPr>
          <a:xfrm>
            <a:off x="911225" y="1544638"/>
            <a:ext cx="4389120" cy="914400"/>
          </a:xfrm>
        </p:spPr>
        <p:txBody>
          <a:bodyPr tIns="137160" bIns="0" anchor="t">
            <a:noAutofit/>
          </a:bodyPr>
          <a:lstStyle>
            <a:lvl1pPr>
              <a:lnSpc>
                <a:spcPct val="85000"/>
              </a:lnSpc>
              <a:defRPr sz="2400">
                <a:solidFill>
                  <a:schemeClr val="bg1"/>
                </a:solidFill>
              </a:defRPr>
            </a:lvl1pPr>
          </a:lstStyle>
          <a:p>
            <a:r>
              <a:rPr lang="en-US" dirty="0" smtClean="0"/>
              <a:t>Click to edit Master title style</a:t>
            </a:r>
            <a:endParaRPr lang="en-US" dirty="0"/>
          </a:p>
        </p:txBody>
      </p:sp>
      <p:sp>
        <p:nvSpPr>
          <p:cNvPr id="23" name="Subtitle 2"/>
          <p:cNvSpPr>
            <a:spLocks noGrp="1"/>
          </p:cNvSpPr>
          <p:nvPr>
            <p:ph type="subTitle" idx="1"/>
          </p:nvPr>
        </p:nvSpPr>
        <p:spPr>
          <a:xfrm>
            <a:off x="911225" y="5308600"/>
            <a:ext cx="4389120" cy="914400"/>
          </a:xfrm>
        </p:spPr>
        <p:txBody>
          <a:bodyPr tIns="0" bIns="0" anchor="b">
            <a:noAutofit/>
          </a:bodyPr>
          <a:lstStyle>
            <a:lvl1pPr marL="0" indent="0" algn="l">
              <a:lnSpc>
                <a:spcPct val="90000"/>
              </a:lnSpc>
              <a:spcBef>
                <a:spcPts val="0"/>
              </a:spcBef>
              <a:spcAft>
                <a:spcPts val="0"/>
              </a:spcAft>
              <a:buNone/>
              <a:defRPr sz="16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713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1_Title only | light blue fade">
    <p:spTree>
      <p:nvGrpSpPr>
        <p:cNvPr id="1" name=""/>
        <p:cNvGrpSpPr/>
        <p:nvPr/>
      </p:nvGrpSpPr>
      <p:grpSpPr>
        <a:xfrm>
          <a:off x="0" y="0"/>
          <a:ext cx="0" cy="0"/>
          <a:chOff x="0" y="0"/>
          <a:chExt cx="0" cy="0"/>
        </a:xfrm>
      </p:grpSpPr>
      <p:sp>
        <p:nvSpPr>
          <p:cNvPr id="3" name="Rectangle 2"/>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chorCtr="0">
            <a:noAutofit/>
          </a:bodyPr>
          <a:lstStyle>
            <a:lvl1pPr>
              <a:lnSpc>
                <a:spcPct val="85000"/>
              </a:lnSpc>
              <a:defRPr lang="en-US" sz="2200">
                <a:solidFill>
                  <a:schemeClr val="accent4"/>
                </a:solidFill>
              </a:defRPr>
            </a:lvl1pPr>
          </a:lstStyle>
          <a:p>
            <a:pPr lvl="0"/>
            <a:r>
              <a:rPr lang="en-US" smtClean="0"/>
              <a:t>Click to edit Master title style</a:t>
            </a:r>
            <a:endParaRPr lang="en-US"/>
          </a:p>
        </p:txBody>
      </p:sp>
      <p:sp>
        <p:nvSpPr>
          <p:cNvPr id="4" name="Rectangle 3"/>
          <p:cNvSpPr/>
          <p:nvPr userDrawn="1"/>
        </p:nvSpPr>
        <p:spPr>
          <a:xfrm>
            <a:off x="0" y="1544638"/>
            <a:ext cx="9144000" cy="5313362"/>
          </a:xfrm>
          <a:prstGeom prst="rect">
            <a:avLst/>
          </a:prstGeom>
          <a:gradFill>
            <a:gsLst>
              <a:gs pos="0">
                <a:schemeClr val="accent4"/>
              </a:gs>
              <a:gs pos="100000">
                <a:schemeClr val="accent4">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Tree>
    <p:extLst>
      <p:ext uri="{BB962C8B-B14F-4D97-AF65-F5344CB8AC3E}">
        <p14:creationId xmlns:p14="http://schemas.microsoft.com/office/powerpoint/2010/main" val="375562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 subhead | blue">
    <p:spTree>
      <p:nvGrpSpPr>
        <p:cNvPr id="1" name=""/>
        <p:cNvGrpSpPr/>
        <p:nvPr/>
      </p:nvGrpSpPr>
      <p:grpSpPr>
        <a:xfrm>
          <a:off x="0" y="0"/>
          <a:ext cx="0" cy="0"/>
          <a:chOff x="0" y="0"/>
          <a:chExt cx="0" cy="0"/>
        </a:xfrm>
      </p:grpSpPr>
      <p:sp>
        <p:nvSpPr>
          <p:cNvPr id="5" name="Rectangle 4"/>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6" name="Rectangle 5"/>
          <p:cNvSpPr/>
          <p:nvPr userDrawn="1"/>
        </p:nvSpPr>
        <p:spPr>
          <a:xfrm>
            <a:off x="0" y="1544638"/>
            <a:ext cx="9144000" cy="531336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accent5"/>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222279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subhead | yellow">
    <p:spTree>
      <p:nvGrpSpPr>
        <p:cNvPr id="1" name=""/>
        <p:cNvGrpSpPr/>
        <p:nvPr/>
      </p:nvGrpSpPr>
      <p:grpSpPr>
        <a:xfrm>
          <a:off x="0" y="0"/>
          <a:ext cx="0" cy="0"/>
          <a:chOff x="0" y="0"/>
          <a:chExt cx="0" cy="0"/>
        </a:xfrm>
      </p:grpSpPr>
      <p:sp>
        <p:nvSpPr>
          <p:cNvPr id="5" name="Rectangle 4"/>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6" name="Rectangle 5"/>
          <p:cNvSpPr/>
          <p:nvPr userDrawn="1"/>
        </p:nvSpPr>
        <p:spPr>
          <a:xfrm>
            <a:off x="0" y="1544638"/>
            <a:ext cx="9144000" cy="53133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accent3"/>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363970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subhead | orange">
    <p:spTree>
      <p:nvGrpSpPr>
        <p:cNvPr id="1" name=""/>
        <p:cNvGrpSpPr/>
        <p:nvPr/>
      </p:nvGrpSpPr>
      <p:grpSpPr>
        <a:xfrm>
          <a:off x="0" y="0"/>
          <a:ext cx="0" cy="0"/>
          <a:chOff x="0" y="0"/>
          <a:chExt cx="0" cy="0"/>
        </a:xfrm>
      </p:grpSpPr>
      <p:sp>
        <p:nvSpPr>
          <p:cNvPr id="5" name="Rectangle 4"/>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6" name="Rectangle 5"/>
          <p:cNvSpPr/>
          <p:nvPr userDrawn="1"/>
        </p:nvSpPr>
        <p:spPr>
          <a:xfrm>
            <a:off x="0" y="1544638"/>
            <a:ext cx="9144000" cy="53133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accent1"/>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5935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 subhead | purple">
    <p:spTree>
      <p:nvGrpSpPr>
        <p:cNvPr id="1" name=""/>
        <p:cNvGrpSpPr/>
        <p:nvPr/>
      </p:nvGrpSpPr>
      <p:grpSpPr>
        <a:xfrm>
          <a:off x="0" y="0"/>
          <a:ext cx="0" cy="0"/>
          <a:chOff x="0" y="0"/>
          <a:chExt cx="0" cy="0"/>
        </a:xfrm>
      </p:grpSpPr>
      <p:sp>
        <p:nvSpPr>
          <p:cNvPr id="5" name="Rectangle 4"/>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6" name="Rectangle 5"/>
          <p:cNvSpPr/>
          <p:nvPr userDrawn="1"/>
        </p:nvSpPr>
        <p:spPr>
          <a:xfrm>
            <a:off x="0" y="1544638"/>
            <a:ext cx="9144000" cy="53133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accent2"/>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22609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subhead | purple fade">
    <p:spTree>
      <p:nvGrpSpPr>
        <p:cNvPr id="1" name=""/>
        <p:cNvGrpSpPr/>
        <p:nvPr/>
      </p:nvGrpSpPr>
      <p:grpSpPr>
        <a:xfrm>
          <a:off x="0" y="0"/>
          <a:ext cx="0" cy="0"/>
          <a:chOff x="0" y="0"/>
          <a:chExt cx="0" cy="0"/>
        </a:xfrm>
      </p:grpSpPr>
      <p:sp>
        <p:nvSpPr>
          <p:cNvPr id="5" name="Rectangle 4"/>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6" name="Rectangle 5"/>
          <p:cNvSpPr/>
          <p:nvPr userDrawn="1"/>
        </p:nvSpPr>
        <p:spPr>
          <a:xfrm>
            <a:off x="0" y="1544638"/>
            <a:ext cx="9144000" cy="5313362"/>
          </a:xfrm>
          <a:prstGeom prst="rect">
            <a:avLst/>
          </a:prstGeom>
          <a:gradFill>
            <a:gsLst>
              <a:gs pos="0">
                <a:schemeClr val="accent2"/>
              </a:gs>
              <a:gs pos="100000">
                <a:schemeClr val="accent2">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0"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accent2"/>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278873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subhead | light blue">
    <p:spTree>
      <p:nvGrpSpPr>
        <p:cNvPr id="1" name=""/>
        <p:cNvGrpSpPr/>
        <p:nvPr/>
      </p:nvGrpSpPr>
      <p:grpSpPr>
        <a:xfrm>
          <a:off x="0" y="0"/>
          <a:ext cx="0" cy="0"/>
          <a:chOff x="0" y="0"/>
          <a:chExt cx="0" cy="0"/>
        </a:xfrm>
      </p:grpSpPr>
      <p:sp>
        <p:nvSpPr>
          <p:cNvPr id="5" name="Rectangle 4"/>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6" name="Rectangle 5"/>
          <p:cNvSpPr/>
          <p:nvPr userDrawn="1"/>
        </p:nvSpPr>
        <p:spPr>
          <a:xfrm>
            <a:off x="0" y="1544638"/>
            <a:ext cx="9144000" cy="53133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0"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accent4"/>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246571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 subhead | light blue fade">
    <p:spTree>
      <p:nvGrpSpPr>
        <p:cNvPr id="1" name=""/>
        <p:cNvGrpSpPr/>
        <p:nvPr/>
      </p:nvGrpSpPr>
      <p:grpSpPr>
        <a:xfrm>
          <a:off x="0" y="0"/>
          <a:ext cx="0" cy="0"/>
          <a:chOff x="0" y="0"/>
          <a:chExt cx="0" cy="0"/>
        </a:xfrm>
      </p:grpSpPr>
      <p:sp>
        <p:nvSpPr>
          <p:cNvPr id="5" name="Rectangle 4"/>
          <p:cNvSpPr/>
          <p:nvPr userDrawn="1"/>
        </p:nvSpPr>
        <p:spPr>
          <a:xfrm>
            <a:off x="0" y="0"/>
            <a:ext cx="9144000" cy="154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6" name="Rectangle 5"/>
          <p:cNvSpPr/>
          <p:nvPr userDrawn="1"/>
        </p:nvSpPr>
        <p:spPr>
          <a:xfrm>
            <a:off x="0" y="1544638"/>
            <a:ext cx="9144000" cy="5313362"/>
          </a:xfrm>
          <a:prstGeom prst="rect">
            <a:avLst/>
          </a:prstGeom>
          <a:gradFill>
            <a:gsLst>
              <a:gs pos="0">
                <a:schemeClr val="accent4"/>
              </a:gs>
              <a:gs pos="100000">
                <a:schemeClr val="accent4">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0" algn="ctr"/>
            <a:endParaRPr lang="en-US">
              <a:solidFill>
                <a:schemeClr val="bg1"/>
              </a:solidFill>
            </a:endParaRPr>
          </a:p>
        </p:txBody>
      </p:sp>
      <p:sp>
        <p:nvSpPr>
          <p:cNvPr id="2" name="Title 1"/>
          <p:cNvSpPr>
            <a:spLocks noGrp="1"/>
          </p:cNvSpPr>
          <p:nvPr>
            <p:ph type="title"/>
          </p:nvPr>
        </p:nvSpPr>
        <p:spPr>
          <a:xfrm>
            <a:off x="911225" y="284407"/>
            <a:ext cx="7920160" cy="365760"/>
          </a:xfrm>
        </p:spPr>
        <p:txBody>
          <a:bodyPr vert="horz" lIns="0" tIns="0" rIns="0" bIns="0" rtlCol="0" anchor="b">
            <a:noAutofit/>
          </a:bodyPr>
          <a:lstStyle>
            <a:lvl1pPr>
              <a:lnSpc>
                <a:spcPct val="85000"/>
              </a:lnSpc>
              <a:defRPr lang="en-US" sz="2200">
                <a:solidFill>
                  <a:schemeClr val="accent4"/>
                </a:solidFill>
              </a:defRPr>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911225" y="650167"/>
            <a:ext cx="7920038" cy="365760"/>
          </a:xfrm>
        </p:spPr>
        <p:txBody>
          <a:bodyPr tIns="45720" bIns="0">
            <a:noAutofit/>
          </a:bodyPr>
          <a:lstStyle>
            <a:lvl1pPr marL="0" indent="0">
              <a:lnSpc>
                <a:spcPct val="85000"/>
              </a:lnSpc>
              <a:spcBef>
                <a:spcPts val="0"/>
              </a:spcBef>
              <a:buFontTx/>
              <a:buNone/>
              <a:defRPr sz="2200" b="1">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38808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35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 black">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852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grpSp>
        <p:nvGrpSpPr>
          <p:cNvPr id="23" name="Group 22"/>
          <p:cNvGrpSpPr>
            <a:grpSpLocks noChangeAspect="1"/>
          </p:cNvGrpSpPr>
          <p:nvPr userDrawn="1"/>
        </p:nvGrpSpPr>
        <p:grpSpPr>
          <a:xfrm>
            <a:off x="911225" y="1162845"/>
            <a:ext cx="2743200" cy="384810"/>
            <a:chOff x="0" y="2787650"/>
            <a:chExt cx="9144001" cy="1282700"/>
          </a:xfrm>
          <a:solidFill>
            <a:schemeClr val="bg1"/>
          </a:solidFill>
        </p:grpSpPr>
        <p:sp>
          <p:nvSpPr>
            <p:cNvPr id="24"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35" name="Title 1"/>
          <p:cNvSpPr>
            <a:spLocks noGrp="1"/>
          </p:cNvSpPr>
          <p:nvPr>
            <p:ph type="ctrTitle"/>
          </p:nvPr>
        </p:nvSpPr>
        <p:spPr>
          <a:xfrm>
            <a:off x="911225" y="1544638"/>
            <a:ext cx="4389120" cy="914400"/>
          </a:xfrm>
        </p:spPr>
        <p:txBody>
          <a:bodyPr tIns="137160" bIns="0" anchor="t">
            <a:noAutofit/>
          </a:bodyPr>
          <a:lstStyle>
            <a:lvl1pPr>
              <a:lnSpc>
                <a:spcPct val="85000"/>
              </a:lnSpc>
              <a:defRPr sz="2400">
                <a:solidFill>
                  <a:schemeClr val="bg1"/>
                </a:solidFill>
              </a:defRPr>
            </a:lvl1pPr>
          </a:lstStyle>
          <a:p>
            <a:r>
              <a:rPr lang="en-US" dirty="0" smtClean="0"/>
              <a:t>Click to edit Master title style</a:t>
            </a:r>
            <a:endParaRPr lang="en-US" dirty="0"/>
          </a:p>
        </p:txBody>
      </p:sp>
      <p:sp>
        <p:nvSpPr>
          <p:cNvPr id="36" name="Subtitle 2"/>
          <p:cNvSpPr>
            <a:spLocks noGrp="1"/>
          </p:cNvSpPr>
          <p:nvPr>
            <p:ph type="subTitle" idx="1"/>
          </p:nvPr>
        </p:nvSpPr>
        <p:spPr>
          <a:xfrm>
            <a:off x="911225" y="5308600"/>
            <a:ext cx="4389120" cy="914400"/>
          </a:xfrm>
        </p:spPr>
        <p:txBody>
          <a:bodyPr tIns="0" bIns="0" anchor="b">
            <a:noAutofit/>
          </a:bodyPr>
          <a:lstStyle>
            <a:lvl1pPr marL="0" indent="0" algn="l">
              <a:lnSpc>
                <a:spcPct val="90000"/>
              </a:lnSpc>
              <a:spcBef>
                <a:spcPts val="0"/>
              </a:spcBef>
              <a:spcAft>
                <a:spcPts val="0"/>
              </a:spcAft>
              <a:buNone/>
              <a:defRPr sz="16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9103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chemeClr val="accent4"/>
              </a:gs>
              <a:gs pos="100000">
                <a:schemeClr val="bg1"/>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mbria"/>
            </a:endParaRPr>
          </a:p>
        </p:txBody>
      </p:sp>
      <p:sp>
        <p:nvSpPr>
          <p:cNvPr id="2" name="Title 1"/>
          <p:cNvSpPr>
            <a:spLocks noGrp="1"/>
          </p:cNvSpPr>
          <p:nvPr>
            <p:ph type="title"/>
          </p:nvPr>
        </p:nvSpPr>
        <p:spPr>
          <a:xfrm>
            <a:off x="312615" y="2042867"/>
            <a:ext cx="7424616" cy="1141901"/>
          </a:xfrm>
        </p:spPr>
        <p:txBody>
          <a:bodyPr anchor="t">
            <a:normAutofit/>
          </a:bodyPr>
          <a:lstStyle>
            <a:lvl1pPr>
              <a:defRPr sz="32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EE6A1F7D-970C-8E40-B6AD-384192BEAAF9}" type="slidenum">
              <a:rPr lang="en-US" smtClean="0">
                <a:latin typeface="Cambria"/>
              </a:rPr>
              <a:pPr/>
              <a:t>‹#›</a:t>
            </a:fld>
            <a:endParaRPr lang="en-US" dirty="0">
              <a:latin typeface="Cambria"/>
            </a:endParaRPr>
          </a:p>
        </p:txBody>
      </p:sp>
      <p:pic>
        <p:nvPicPr>
          <p:cNvPr id="5" name="Picture 4" descr="Bb.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615" y="6429893"/>
            <a:ext cx="1504463" cy="218038"/>
          </a:xfrm>
          <a:prstGeom prst="rect">
            <a:avLst/>
          </a:prstGeom>
        </p:spPr>
      </p:pic>
    </p:spTree>
    <p:extLst>
      <p:ext uri="{BB962C8B-B14F-4D97-AF65-F5344CB8AC3E}">
        <p14:creationId xmlns:p14="http://schemas.microsoft.com/office/powerpoint/2010/main" val="34056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chemeClr val="accent3"/>
              </a:gs>
              <a:gs pos="100000">
                <a:schemeClr val="bg1"/>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2615" y="2042867"/>
            <a:ext cx="7424616" cy="1141901"/>
          </a:xfrm>
        </p:spPr>
        <p:txBody>
          <a:bodyPr anchor="t">
            <a:normAutofit/>
          </a:bodyPr>
          <a:lstStyle>
            <a:lvl1pPr>
              <a:defRPr sz="32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EE6A1F7D-970C-8E40-B6AD-384192BEAAF9}" type="slidenum">
              <a:rPr lang="en-US" smtClean="0"/>
              <a:pPr/>
              <a:t>‹#›</a:t>
            </a:fld>
            <a:endParaRPr lang="en-US" dirty="0"/>
          </a:p>
        </p:txBody>
      </p:sp>
      <p:pic>
        <p:nvPicPr>
          <p:cNvPr id="5" name="Picture 4" descr="Bb.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615" y="6429893"/>
            <a:ext cx="1504463" cy="218038"/>
          </a:xfrm>
          <a:prstGeom prst="rect">
            <a:avLst/>
          </a:prstGeom>
        </p:spPr>
      </p:pic>
    </p:spTree>
    <p:extLst>
      <p:ext uri="{BB962C8B-B14F-4D97-AF65-F5344CB8AC3E}">
        <p14:creationId xmlns:p14="http://schemas.microsoft.com/office/powerpoint/2010/main" val="243540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_PPT Template_alt_images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3" name="Group 22"/>
          <p:cNvGrpSpPr>
            <a:grpSpLocks noChangeAspect="1"/>
          </p:cNvGrpSpPr>
          <p:nvPr userDrawn="1"/>
        </p:nvGrpSpPr>
        <p:grpSpPr>
          <a:xfrm>
            <a:off x="911225" y="1162845"/>
            <a:ext cx="2743200" cy="384810"/>
            <a:chOff x="0" y="2787650"/>
            <a:chExt cx="9144001" cy="1282700"/>
          </a:xfrm>
          <a:solidFill>
            <a:schemeClr val="bg1"/>
          </a:solidFill>
        </p:grpSpPr>
        <p:sp>
          <p:nvSpPr>
            <p:cNvPr id="24"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itle 1"/>
          <p:cNvSpPr>
            <a:spLocks noGrp="1"/>
          </p:cNvSpPr>
          <p:nvPr>
            <p:ph type="ctrTitle"/>
          </p:nvPr>
        </p:nvSpPr>
        <p:spPr>
          <a:xfrm>
            <a:off x="911225" y="1544638"/>
            <a:ext cx="4389120" cy="914400"/>
          </a:xfrm>
        </p:spPr>
        <p:txBody>
          <a:bodyPr tIns="137160" bIns="0" anchor="t">
            <a:noAutofit/>
          </a:bodyPr>
          <a:lstStyle>
            <a:lvl1pPr>
              <a:lnSpc>
                <a:spcPct val="85000"/>
              </a:lnSpc>
              <a:defRPr sz="2400">
                <a:solidFill>
                  <a:schemeClr val="bg1"/>
                </a:solidFill>
              </a:defRPr>
            </a:lvl1pPr>
          </a:lstStyle>
          <a:p>
            <a:r>
              <a:rPr lang="en-US" dirty="0" smtClean="0"/>
              <a:t>Click to edit Master title style</a:t>
            </a:r>
            <a:endParaRPr lang="en-US" dirty="0"/>
          </a:p>
        </p:txBody>
      </p:sp>
      <p:sp>
        <p:nvSpPr>
          <p:cNvPr id="36" name="Subtitle 2"/>
          <p:cNvSpPr>
            <a:spLocks noGrp="1"/>
          </p:cNvSpPr>
          <p:nvPr>
            <p:ph type="subTitle" idx="1"/>
          </p:nvPr>
        </p:nvSpPr>
        <p:spPr>
          <a:xfrm>
            <a:off x="911225" y="5308600"/>
            <a:ext cx="4389120" cy="914400"/>
          </a:xfrm>
        </p:spPr>
        <p:txBody>
          <a:bodyPr tIns="0" bIns="0" anchor="b">
            <a:noAutofit/>
          </a:bodyPr>
          <a:lstStyle>
            <a:lvl1pPr marL="0" indent="0" algn="l">
              <a:lnSpc>
                <a:spcPct val="90000"/>
              </a:lnSpc>
              <a:spcBef>
                <a:spcPts val="0"/>
              </a:spcBef>
              <a:spcAft>
                <a:spcPts val="0"/>
              </a:spcAft>
              <a:buNone/>
              <a:defRPr sz="16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3711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descr="Corp_PPT Template_alt_images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7" name="Group 6"/>
          <p:cNvGrpSpPr>
            <a:grpSpLocks noChangeAspect="1"/>
          </p:cNvGrpSpPr>
          <p:nvPr userDrawn="1"/>
        </p:nvGrpSpPr>
        <p:grpSpPr>
          <a:xfrm>
            <a:off x="911225" y="1162845"/>
            <a:ext cx="2743200" cy="384810"/>
            <a:chOff x="0" y="2787650"/>
            <a:chExt cx="9144001" cy="1282700"/>
          </a:xfrm>
          <a:solidFill>
            <a:schemeClr val="bg1"/>
          </a:solidFill>
        </p:grpSpPr>
        <p:sp>
          <p:nvSpPr>
            <p:cNvPr id="8"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itle 1"/>
          <p:cNvSpPr>
            <a:spLocks noGrp="1"/>
          </p:cNvSpPr>
          <p:nvPr>
            <p:ph type="ctrTitle"/>
          </p:nvPr>
        </p:nvSpPr>
        <p:spPr>
          <a:xfrm>
            <a:off x="911225" y="1544638"/>
            <a:ext cx="4389120" cy="914400"/>
          </a:xfrm>
        </p:spPr>
        <p:txBody>
          <a:bodyPr tIns="137160" bIns="0" anchor="t">
            <a:noAutofit/>
          </a:bodyPr>
          <a:lstStyle>
            <a:lvl1pPr>
              <a:lnSpc>
                <a:spcPct val="85000"/>
              </a:lnSpc>
              <a:defRPr sz="2400">
                <a:solidFill>
                  <a:schemeClr val="bg1"/>
                </a:solidFill>
              </a:defRPr>
            </a:lvl1pPr>
          </a:lstStyle>
          <a:p>
            <a:r>
              <a:rPr lang="en-US" dirty="0" smtClean="0"/>
              <a:t>Click to edit Master title style</a:t>
            </a:r>
            <a:endParaRPr lang="en-US" dirty="0"/>
          </a:p>
        </p:txBody>
      </p:sp>
      <p:sp>
        <p:nvSpPr>
          <p:cNvPr id="22" name="Subtitle 2"/>
          <p:cNvSpPr>
            <a:spLocks noGrp="1"/>
          </p:cNvSpPr>
          <p:nvPr>
            <p:ph type="subTitle" idx="1"/>
          </p:nvPr>
        </p:nvSpPr>
        <p:spPr>
          <a:xfrm>
            <a:off x="911225" y="5308600"/>
            <a:ext cx="4389120" cy="914400"/>
          </a:xfrm>
        </p:spPr>
        <p:txBody>
          <a:bodyPr tIns="0" bIns="0" anchor="b">
            <a:noAutofit/>
          </a:bodyPr>
          <a:lstStyle>
            <a:lvl1pPr marL="0" indent="0" algn="l">
              <a:lnSpc>
                <a:spcPct val="90000"/>
              </a:lnSpc>
              <a:spcBef>
                <a:spcPts val="0"/>
              </a:spcBef>
              <a:spcAft>
                <a:spcPts val="0"/>
              </a:spcAft>
              <a:buNone/>
              <a:defRPr sz="16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105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a:noFill/>
          <a:ln>
            <a:noFill/>
          </a:ln>
        </p:spPr>
      </p:pic>
      <p:grpSp>
        <p:nvGrpSpPr>
          <p:cNvPr id="18" name="Group 17"/>
          <p:cNvGrpSpPr>
            <a:grpSpLocks noChangeAspect="1"/>
          </p:cNvGrpSpPr>
          <p:nvPr userDrawn="1"/>
        </p:nvGrpSpPr>
        <p:grpSpPr>
          <a:xfrm>
            <a:off x="911225" y="1162845"/>
            <a:ext cx="2743200" cy="384810"/>
            <a:chOff x="0" y="2787650"/>
            <a:chExt cx="9144001" cy="1282700"/>
          </a:xfrm>
          <a:solidFill>
            <a:schemeClr val="bg1"/>
          </a:solidFill>
        </p:grpSpPr>
        <p:sp>
          <p:nvSpPr>
            <p:cNvPr id="1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 name="Freeform 22"/>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 name="Freeform 23"/>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30" name="Title 1"/>
          <p:cNvSpPr>
            <a:spLocks noGrp="1"/>
          </p:cNvSpPr>
          <p:nvPr>
            <p:ph type="ctrTitle"/>
          </p:nvPr>
        </p:nvSpPr>
        <p:spPr>
          <a:xfrm>
            <a:off x="911225" y="1804413"/>
            <a:ext cx="4389120" cy="914400"/>
          </a:xfrm>
        </p:spPr>
        <p:txBody>
          <a:bodyPr tIns="137160" bIns="0" anchor="t">
            <a:noAutofit/>
          </a:bodyPr>
          <a:lstStyle>
            <a:lvl1pPr>
              <a:lnSpc>
                <a:spcPct val="85000"/>
              </a:lnSpc>
              <a:defRPr sz="2400">
                <a:solidFill>
                  <a:schemeClr val="bg1"/>
                </a:solidFill>
              </a:defRPr>
            </a:lvl1pPr>
          </a:lstStyle>
          <a:p>
            <a:r>
              <a:rPr lang="en-US" dirty="0" smtClean="0"/>
              <a:t>Click to edit Master title style</a:t>
            </a:r>
            <a:endParaRPr lang="en-US" dirty="0"/>
          </a:p>
        </p:txBody>
      </p:sp>
      <p:sp>
        <p:nvSpPr>
          <p:cNvPr id="31" name="Subtitle 2"/>
          <p:cNvSpPr>
            <a:spLocks noGrp="1"/>
          </p:cNvSpPr>
          <p:nvPr>
            <p:ph type="subTitle" idx="1"/>
          </p:nvPr>
        </p:nvSpPr>
        <p:spPr>
          <a:xfrm>
            <a:off x="911225" y="5308600"/>
            <a:ext cx="4389120" cy="914400"/>
          </a:xfrm>
        </p:spPr>
        <p:txBody>
          <a:bodyPr tIns="0" bIns="0" anchor="b">
            <a:noAutofit/>
          </a:bodyPr>
          <a:lstStyle>
            <a:lvl1pPr marL="0" indent="0" algn="l">
              <a:lnSpc>
                <a:spcPct val="90000"/>
              </a:lnSpc>
              <a:spcBef>
                <a:spcPts val="0"/>
              </a:spcBef>
              <a:spcAft>
                <a:spcPts val="0"/>
              </a:spcAft>
              <a:buNone/>
              <a:defRPr sz="16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2858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4" name="Group 23"/>
          <p:cNvGrpSpPr>
            <a:grpSpLocks noChangeAspect="1"/>
          </p:cNvGrpSpPr>
          <p:nvPr userDrawn="1"/>
        </p:nvGrpSpPr>
        <p:grpSpPr>
          <a:xfrm>
            <a:off x="911225" y="1162845"/>
            <a:ext cx="2743200" cy="384810"/>
            <a:chOff x="0" y="2787650"/>
            <a:chExt cx="9144001" cy="1282700"/>
          </a:xfrm>
          <a:solidFill>
            <a:sysClr val="window" lastClr="FFFFFF"/>
          </a:solidFill>
        </p:grpSpPr>
        <p:sp>
          <p:nvSpPr>
            <p:cNvPr id="25"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6"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7"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8"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9"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0"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1"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2"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3"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4"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5"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Tree>
    <p:extLst>
      <p:ext uri="{BB962C8B-B14F-4D97-AF65-F5344CB8AC3E}">
        <p14:creationId xmlns:p14="http://schemas.microsoft.com/office/powerpoint/2010/main" val="257543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userDrawn="1"/>
        </p:nvGrpSpPr>
        <p:grpSpPr>
          <a:xfrm>
            <a:off x="585775" y="529383"/>
            <a:ext cx="4249266" cy="671818"/>
            <a:chOff x="1900238" y="2922062"/>
            <a:chExt cx="5643575" cy="892261"/>
          </a:xfrm>
          <a:solidFill>
            <a:schemeClr val="bg1"/>
          </a:solidFill>
        </p:grpSpPr>
        <p:grpSp>
          <p:nvGrpSpPr>
            <p:cNvPr id="9" name="Group 8"/>
            <p:cNvGrpSpPr/>
            <p:nvPr/>
          </p:nvGrpSpPr>
          <p:grpSpPr>
            <a:xfrm>
              <a:off x="1900238" y="3043677"/>
              <a:ext cx="5343525" cy="770646"/>
              <a:chOff x="9599613" y="1468438"/>
              <a:chExt cx="4491038" cy="647700"/>
            </a:xfrm>
            <a:grpFill/>
          </p:grpSpPr>
          <p:sp>
            <p:nvSpPr>
              <p:cNvPr id="11" name="Freeform 36"/>
              <p:cNvSpPr>
                <a:spLocks noEditPoints="1"/>
              </p:cNvSpPr>
              <p:nvPr/>
            </p:nvSpPr>
            <p:spPr bwMode="auto">
              <a:xfrm>
                <a:off x="9599613" y="1495425"/>
                <a:ext cx="509588" cy="609600"/>
              </a:xfrm>
              <a:custGeom>
                <a:avLst/>
                <a:gdLst>
                  <a:gd name="T0" fmla="*/ 68 w 321"/>
                  <a:gd name="T1" fmla="*/ 218 h 384"/>
                  <a:gd name="T2" fmla="*/ 68 w 321"/>
                  <a:gd name="T3" fmla="*/ 325 h 384"/>
                  <a:gd name="T4" fmla="*/ 180 w 321"/>
                  <a:gd name="T5" fmla="*/ 325 h 384"/>
                  <a:gd name="T6" fmla="*/ 204 w 321"/>
                  <a:gd name="T7" fmla="*/ 323 h 384"/>
                  <a:gd name="T8" fmla="*/ 225 w 321"/>
                  <a:gd name="T9" fmla="*/ 316 h 384"/>
                  <a:gd name="T10" fmla="*/ 241 w 321"/>
                  <a:gd name="T11" fmla="*/ 306 h 384"/>
                  <a:gd name="T12" fmla="*/ 251 w 321"/>
                  <a:gd name="T13" fmla="*/ 290 h 384"/>
                  <a:gd name="T14" fmla="*/ 253 w 321"/>
                  <a:gd name="T15" fmla="*/ 273 h 384"/>
                  <a:gd name="T16" fmla="*/ 253 w 321"/>
                  <a:gd name="T17" fmla="*/ 271 h 384"/>
                  <a:gd name="T18" fmla="*/ 251 w 321"/>
                  <a:gd name="T19" fmla="*/ 253 h 384"/>
                  <a:gd name="T20" fmla="*/ 241 w 321"/>
                  <a:gd name="T21" fmla="*/ 239 h 384"/>
                  <a:gd name="T22" fmla="*/ 225 w 321"/>
                  <a:gd name="T23" fmla="*/ 227 h 384"/>
                  <a:gd name="T24" fmla="*/ 202 w 321"/>
                  <a:gd name="T25" fmla="*/ 222 h 384"/>
                  <a:gd name="T26" fmla="*/ 174 w 321"/>
                  <a:gd name="T27" fmla="*/ 218 h 384"/>
                  <a:gd name="T28" fmla="*/ 68 w 321"/>
                  <a:gd name="T29" fmla="*/ 218 h 384"/>
                  <a:gd name="T30" fmla="*/ 68 w 321"/>
                  <a:gd name="T31" fmla="*/ 59 h 384"/>
                  <a:gd name="T32" fmla="*/ 68 w 321"/>
                  <a:gd name="T33" fmla="*/ 162 h 384"/>
                  <a:gd name="T34" fmla="*/ 160 w 321"/>
                  <a:gd name="T35" fmla="*/ 162 h 384"/>
                  <a:gd name="T36" fmla="*/ 183 w 321"/>
                  <a:gd name="T37" fmla="*/ 159 h 384"/>
                  <a:gd name="T38" fmla="*/ 204 w 321"/>
                  <a:gd name="T39" fmla="*/ 154 h 384"/>
                  <a:gd name="T40" fmla="*/ 220 w 321"/>
                  <a:gd name="T41" fmla="*/ 143 h 384"/>
                  <a:gd name="T42" fmla="*/ 228 w 321"/>
                  <a:gd name="T43" fmla="*/ 129 h 384"/>
                  <a:gd name="T44" fmla="*/ 232 w 321"/>
                  <a:gd name="T45" fmla="*/ 110 h 384"/>
                  <a:gd name="T46" fmla="*/ 232 w 321"/>
                  <a:gd name="T47" fmla="*/ 108 h 384"/>
                  <a:gd name="T48" fmla="*/ 228 w 321"/>
                  <a:gd name="T49" fmla="*/ 91 h 384"/>
                  <a:gd name="T50" fmla="*/ 221 w 321"/>
                  <a:gd name="T51" fmla="*/ 79 h 384"/>
                  <a:gd name="T52" fmla="*/ 207 w 321"/>
                  <a:gd name="T53" fmla="*/ 68 h 384"/>
                  <a:gd name="T54" fmla="*/ 188 w 321"/>
                  <a:gd name="T55" fmla="*/ 61 h 384"/>
                  <a:gd name="T56" fmla="*/ 164 w 321"/>
                  <a:gd name="T57" fmla="*/ 59 h 384"/>
                  <a:gd name="T58" fmla="*/ 68 w 321"/>
                  <a:gd name="T59" fmla="*/ 59 h 384"/>
                  <a:gd name="T60" fmla="*/ 0 w 321"/>
                  <a:gd name="T61" fmla="*/ 0 h 384"/>
                  <a:gd name="T62" fmla="*/ 173 w 321"/>
                  <a:gd name="T63" fmla="*/ 0 h 384"/>
                  <a:gd name="T64" fmla="*/ 204 w 321"/>
                  <a:gd name="T65" fmla="*/ 2 h 384"/>
                  <a:gd name="T66" fmla="*/ 232 w 321"/>
                  <a:gd name="T67" fmla="*/ 9 h 384"/>
                  <a:gd name="T68" fmla="*/ 255 w 321"/>
                  <a:gd name="T69" fmla="*/ 19 h 384"/>
                  <a:gd name="T70" fmla="*/ 274 w 321"/>
                  <a:gd name="T71" fmla="*/ 33 h 384"/>
                  <a:gd name="T72" fmla="*/ 288 w 321"/>
                  <a:gd name="T73" fmla="*/ 52 h 384"/>
                  <a:gd name="T74" fmla="*/ 296 w 321"/>
                  <a:gd name="T75" fmla="*/ 73 h 384"/>
                  <a:gd name="T76" fmla="*/ 300 w 321"/>
                  <a:gd name="T77" fmla="*/ 98 h 384"/>
                  <a:gd name="T78" fmla="*/ 300 w 321"/>
                  <a:gd name="T79" fmla="*/ 98 h 384"/>
                  <a:gd name="T80" fmla="*/ 296 w 321"/>
                  <a:gd name="T81" fmla="*/ 124 h 384"/>
                  <a:gd name="T82" fmla="*/ 289 w 321"/>
                  <a:gd name="T83" fmla="*/ 145 h 384"/>
                  <a:gd name="T84" fmla="*/ 277 w 321"/>
                  <a:gd name="T85" fmla="*/ 161 h 384"/>
                  <a:gd name="T86" fmla="*/ 262 w 321"/>
                  <a:gd name="T87" fmla="*/ 175 h 384"/>
                  <a:gd name="T88" fmla="*/ 244 w 321"/>
                  <a:gd name="T89" fmla="*/ 185 h 384"/>
                  <a:gd name="T90" fmla="*/ 270 w 321"/>
                  <a:gd name="T91" fmla="*/ 196 h 384"/>
                  <a:gd name="T92" fmla="*/ 291 w 321"/>
                  <a:gd name="T93" fmla="*/ 210 h 384"/>
                  <a:gd name="T94" fmla="*/ 307 w 321"/>
                  <a:gd name="T95" fmla="*/ 227 h 384"/>
                  <a:gd name="T96" fmla="*/ 317 w 321"/>
                  <a:gd name="T97" fmla="*/ 250 h 384"/>
                  <a:gd name="T98" fmla="*/ 321 w 321"/>
                  <a:gd name="T99" fmla="*/ 278 h 384"/>
                  <a:gd name="T100" fmla="*/ 321 w 321"/>
                  <a:gd name="T101" fmla="*/ 280 h 384"/>
                  <a:gd name="T102" fmla="*/ 317 w 321"/>
                  <a:gd name="T103" fmla="*/ 306 h 384"/>
                  <a:gd name="T104" fmla="*/ 309 w 321"/>
                  <a:gd name="T105" fmla="*/ 330 h 384"/>
                  <a:gd name="T106" fmla="*/ 293 w 321"/>
                  <a:gd name="T107" fmla="*/ 349 h 384"/>
                  <a:gd name="T108" fmla="*/ 270 w 321"/>
                  <a:gd name="T109" fmla="*/ 365 h 384"/>
                  <a:gd name="T110" fmla="*/ 244 w 321"/>
                  <a:gd name="T111" fmla="*/ 376 h 384"/>
                  <a:gd name="T112" fmla="*/ 214 w 321"/>
                  <a:gd name="T113" fmla="*/ 383 h 384"/>
                  <a:gd name="T114" fmla="*/ 180 w 321"/>
                  <a:gd name="T115" fmla="*/ 384 h 384"/>
                  <a:gd name="T116" fmla="*/ 0 w 321"/>
                  <a:gd name="T117" fmla="*/ 384 h 384"/>
                  <a:gd name="T118" fmla="*/ 0 w 321"/>
                  <a:gd name="T1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 h="384">
                    <a:moveTo>
                      <a:pt x="68" y="218"/>
                    </a:moveTo>
                    <a:lnTo>
                      <a:pt x="68" y="325"/>
                    </a:lnTo>
                    <a:lnTo>
                      <a:pt x="180" y="325"/>
                    </a:lnTo>
                    <a:lnTo>
                      <a:pt x="204" y="323"/>
                    </a:lnTo>
                    <a:lnTo>
                      <a:pt x="225" y="316"/>
                    </a:lnTo>
                    <a:lnTo>
                      <a:pt x="241" y="306"/>
                    </a:lnTo>
                    <a:lnTo>
                      <a:pt x="251" y="290"/>
                    </a:lnTo>
                    <a:lnTo>
                      <a:pt x="253" y="273"/>
                    </a:lnTo>
                    <a:lnTo>
                      <a:pt x="253" y="271"/>
                    </a:lnTo>
                    <a:lnTo>
                      <a:pt x="251" y="253"/>
                    </a:lnTo>
                    <a:lnTo>
                      <a:pt x="241" y="239"/>
                    </a:lnTo>
                    <a:lnTo>
                      <a:pt x="225" y="227"/>
                    </a:lnTo>
                    <a:lnTo>
                      <a:pt x="202" y="222"/>
                    </a:lnTo>
                    <a:lnTo>
                      <a:pt x="174" y="218"/>
                    </a:lnTo>
                    <a:lnTo>
                      <a:pt x="68" y="218"/>
                    </a:lnTo>
                    <a:close/>
                    <a:moveTo>
                      <a:pt x="68" y="59"/>
                    </a:moveTo>
                    <a:lnTo>
                      <a:pt x="68" y="162"/>
                    </a:lnTo>
                    <a:lnTo>
                      <a:pt x="160" y="162"/>
                    </a:lnTo>
                    <a:lnTo>
                      <a:pt x="183" y="159"/>
                    </a:lnTo>
                    <a:lnTo>
                      <a:pt x="204" y="154"/>
                    </a:lnTo>
                    <a:lnTo>
                      <a:pt x="220" y="143"/>
                    </a:lnTo>
                    <a:lnTo>
                      <a:pt x="228" y="129"/>
                    </a:lnTo>
                    <a:lnTo>
                      <a:pt x="232" y="110"/>
                    </a:lnTo>
                    <a:lnTo>
                      <a:pt x="232" y="108"/>
                    </a:lnTo>
                    <a:lnTo>
                      <a:pt x="228" y="91"/>
                    </a:lnTo>
                    <a:lnTo>
                      <a:pt x="221" y="79"/>
                    </a:lnTo>
                    <a:lnTo>
                      <a:pt x="207" y="68"/>
                    </a:lnTo>
                    <a:lnTo>
                      <a:pt x="188" y="61"/>
                    </a:lnTo>
                    <a:lnTo>
                      <a:pt x="164" y="59"/>
                    </a:lnTo>
                    <a:lnTo>
                      <a:pt x="68" y="59"/>
                    </a:lnTo>
                    <a:close/>
                    <a:moveTo>
                      <a:pt x="0" y="0"/>
                    </a:moveTo>
                    <a:lnTo>
                      <a:pt x="173" y="0"/>
                    </a:lnTo>
                    <a:lnTo>
                      <a:pt x="204" y="2"/>
                    </a:lnTo>
                    <a:lnTo>
                      <a:pt x="232" y="9"/>
                    </a:lnTo>
                    <a:lnTo>
                      <a:pt x="255" y="19"/>
                    </a:lnTo>
                    <a:lnTo>
                      <a:pt x="274" y="33"/>
                    </a:lnTo>
                    <a:lnTo>
                      <a:pt x="288" y="52"/>
                    </a:lnTo>
                    <a:lnTo>
                      <a:pt x="296" y="73"/>
                    </a:lnTo>
                    <a:lnTo>
                      <a:pt x="300" y="98"/>
                    </a:lnTo>
                    <a:lnTo>
                      <a:pt x="300" y="98"/>
                    </a:lnTo>
                    <a:lnTo>
                      <a:pt x="296" y="124"/>
                    </a:lnTo>
                    <a:lnTo>
                      <a:pt x="289" y="145"/>
                    </a:lnTo>
                    <a:lnTo>
                      <a:pt x="277" y="161"/>
                    </a:lnTo>
                    <a:lnTo>
                      <a:pt x="262" y="175"/>
                    </a:lnTo>
                    <a:lnTo>
                      <a:pt x="244" y="185"/>
                    </a:lnTo>
                    <a:lnTo>
                      <a:pt x="270" y="196"/>
                    </a:lnTo>
                    <a:lnTo>
                      <a:pt x="291" y="210"/>
                    </a:lnTo>
                    <a:lnTo>
                      <a:pt x="307" y="227"/>
                    </a:lnTo>
                    <a:lnTo>
                      <a:pt x="317" y="250"/>
                    </a:lnTo>
                    <a:lnTo>
                      <a:pt x="321" y="278"/>
                    </a:lnTo>
                    <a:lnTo>
                      <a:pt x="321" y="280"/>
                    </a:lnTo>
                    <a:lnTo>
                      <a:pt x="317" y="306"/>
                    </a:lnTo>
                    <a:lnTo>
                      <a:pt x="309" y="330"/>
                    </a:lnTo>
                    <a:lnTo>
                      <a:pt x="293" y="349"/>
                    </a:lnTo>
                    <a:lnTo>
                      <a:pt x="270" y="365"/>
                    </a:lnTo>
                    <a:lnTo>
                      <a:pt x="244" y="376"/>
                    </a:lnTo>
                    <a:lnTo>
                      <a:pt x="214" y="383"/>
                    </a:lnTo>
                    <a:lnTo>
                      <a:pt x="180" y="384"/>
                    </a:lnTo>
                    <a:lnTo>
                      <a:pt x="0" y="38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37"/>
              <p:cNvSpPr>
                <a:spLocks noChangeArrowheads="1"/>
              </p:cNvSpPr>
              <p:nvPr/>
            </p:nvSpPr>
            <p:spPr bwMode="auto">
              <a:xfrm>
                <a:off x="10179051" y="1468438"/>
                <a:ext cx="107950" cy="636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8"/>
              <p:cNvSpPr>
                <a:spLocks noEditPoints="1"/>
              </p:cNvSpPr>
              <p:nvPr/>
            </p:nvSpPr>
            <p:spPr bwMode="auto">
              <a:xfrm>
                <a:off x="10350501" y="1639888"/>
                <a:ext cx="415925" cy="476250"/>
              </a:xfrm>
              <a:custGeom>
                <a:avLst/>
                <a:gdLst>
                  <a:gd name="T0" fmla="*/ 110 w 262"/>
                  <a:gd name="T1" fmla="*/ 161 h 300"/>
                  <a:gd name="T2" fmla="*/ 77 w 262"/>
                  <a:gd name="T3" fmla="*/ 176 h 300"/>
                  <a:gd name="T4" fmla="*/ 64 w 262"/>
                  <a:gd name="T5" fmla="*/ 206 h 300"/>
                  <a:gd name="T6" fmla="*/ 70 w 262"/>
                  <a:gd name="T7" fmla="*/ 225 h 300"/>
                  <a:gd name="T8" fmla="*/ 99 w 262"/>
                  <a:gd name="T9" fmla="*/ 248 h 300"/>
                  <a:gd name="T10" fmla="*/ 146 w 262"/>
                  <a:gd name="T11" fmla="*/ 248 h 300"/>
                  <a:gd name="T12" fmla="*/ 185 w 262"/>
                  <a:gd name="T13" fmla="*/ 227 h 300"/>
                  <a:gd name="T14" fmla="*/ 199 w 262"/>
                  <a:gd name="T15" fmla="*/ 189 h 300"/>
                  <a:gd name="T16" fmla="*/ 169 w 262"/>
                  <a:gd name="T17" fmla="*/ 161 h 300"/>
                  <a:gd name="T18" fmla="*/ 134 w 262"/>
                  <a:gd name="T19" fmla="*/ 0 h 300"/>
                  <a:gd name="T20" fmla="*/ 192 w 262"/>
                  <a:gd name="T21" fmla="*/ 7 h 300"/>
                  <a:gd name="T22" fmla="*/ 230 w 262"/>
                  <a:gd name="T23" fmla="*/ 31 h 300"/>
                  <a:gd name="T24" fmla="*/ 255 w 262"/>
                  <a:gd name="T25" fmla="*/ 70 h 300"/>
                  <a:gd name="T26" fmla="*/ 262 w 262"/>
                  <a:gd name="T27" fmla="*/ 122 h 300"/>
                  <a:gd name="T28" fmla="*/ 197 w 262"/>
                  <a:gd name="T29" fmla="*/ 293 h 300"/>
                  <a:gd name="T30" fmla="*/ 180 w 262"/>
                  <a:gd name="T31" fmla="*/ 274 h 300"/>
                  <a:gd name="T32" fmla="*/ 132 w 262"/>
                  <a:gd name="T33" fmla="*/ 297 h 300"/>
                  <a:gd name="T34" fmla="*/ 77 w 262"/>
                  <a:gd name="T35" fmla="*/ 297 h 300"/>
                  <a:gd name="T36" fmla="*/ 31 w 262"/>
                  <a:gd name="T37" fmla="*/ 278 h 300"/>
                  <a:gd name="T38" fmla="*/ 3 w 262"/>
                  <a:gd name="T39" fmla="*/ 237 h 300"/>
                  <a:gd name="T40" fmla="*/ 0 w 262"/>
                  <a:gd name="T41" fmla="*/ 209 h 300"/>
                  <a:gd name="T42" fmla="*/ 15 w 262"/>
                  <a:gd name="T43" fmla="*/ 157 h 300"/>
                  <a:gd name="T44" fmla="*/ 57 w 262"/>
                  <a:gd name="T45" fmla="*/ 126 h 300"/>
                  <a:gd name="T46" fmla="*/ 120 w 262"/>
                  <a:gd name="T47" fmla="*/ 115 h 300"/>
                  <a:gd name="T48" fmla="*/ 174 w 262"/>
                  <a:gd name="T49" fmla="*/ 120 h 300"/>
                  <a:gd name="T50" fmla="*/ 197 w 262"/>
                  <a:gd name="T51" fmla="*/ 120 h 300"/>
                  <a:gd name="T52" fmla="*/ 187 w 262"/>
                  <a:gd name="T53" fmla="*/ 80 h 300"/>
                  <a:gd name="T54" fmla="*/ 152 w 262"/>
                  <a:gd name="T55" fmla="*/ 59 h 300"/>
                  <a:gd name="T56" fmla="*/ 96 w 262"/>
                  <a:gd name="T57" fmla="*/ 59 h 300"/>
                  <a:gd name="T58" fmla="*/ 42 w 262"/>
                  <a:gd name="T59" fmla="*/ 75 h 300"/>
                  <a:gd name="T60" fmla="*/ 49 w 262"/>
                  <a:gd name="T61" fmla="*/ 14 h 300"/>
                  <a:gd name="T62" fmla="*/ 103 w 262"/>
                  <a:gd name="T63"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0">
                    <a:moveTo>
                      <a:pt x="132" y="157"/>
                    </a:moveTo>
                    <a:lnTo>
                      <a:pt x="110" y="161"/>
                    </a:lnTo>
                    <a:lnTo>
                      <a:pt x="91" y="166"/>
                    </a:lnTo>
                    <a:lnTo>
                      <a:pt x="77" y="176"/>
                    </a:lnTo>
                    <a:lnTo>
                      <a:pt x="68" y="190"/>
                    </a:lnTo>
                    <a:lnTo>
                      <a:pt x="64" y="206"/>
                    </a:lnTo>
                    <a:lnTo>
                      <a:pt x="64" y="208"/>
                    </a:lnTo>
                    <a:lnTo>
                      <a:pt x="70" y="225"/>
                    </a:lnTo>
                    <a:lnTo>
                      <a:pt x="80" y="239"/>
                    </a:lnTo>
                    <a:lnTo>
                      <a:pt x="99" y="248"/>
                    </a:lnTo>
                    <a:lnTo>
                      <a:pt x="122" y="251"/>
                    </a:lnTo>
                    <a:lnTo>
                      <a:pt x="146" y="248"/>
                    </a:lnTo>
                    <a:lnTo>
                      <a:pt x="167" y="241"/>
                    </a:lnTo>
                    <a:lnTo>
                      <a:pt x="185" y="227"/>
                    </a:lnTo>
                    <a:lnTo>
                      <a:pt x="195" y="209"/>
                    </a:lnTo>
                    <a:lnTo>
                      <a:pt x="199" y="189"/>
                    </a:lnTo>
                    <a:lnTo>
                      <a:pt x="199" y="169"/>
                    </a:lnTo>
                    <a:lnTo>
                      <a:pt x="169" y="161"/>
                    </a:lnTo>
                    <a:lnTo>
                      <a:pt x="132" y="157"/>
                    </a:lnTo>
                    <a:close/>
                    <a:moveTo>
                      <a:pt x="134" y="0"/>
                    </a:moveTo>
                    <a:lnTo>
                      <a:pt x="166" y="2"/>
                    </a:lnTo>
                    <a:lnTo>
                      <a:pt x="192" y="7"/>
                    </a:lnTo>
                    <a:lnTo>
                      <a:pt x="213" y="17"/>
                    </a:lnTo>
                    <a:lnTo>
                      <a:pt x="230" y="31"/>
                    </a:lnTo>
                    <a:lnTo>
                      <a:pt x="244" y="49"/>
                    </a:lnTo>
                    <a:lnTo>
                      <a:pt x="255" y="70"/>
                    </a:lnTo>
                    <a:lnTo>
                      <a:pt x="260" y="94"/>
                    </a:lnTo>
                    <a:lnTo>
                      <a:pt x="262" y="122"/>
                    </a:lnTo>
                    <a:lnTo>
                      <a:pt x="262" y="293"/>
                    </a:lnTo>
                    <a:lnTo>
                      <a:pt x="197" y="293"/>
                    </a:lnTo>
                    <a:lnTo>
                      <a:pt x="197" y="257"/>
                    </a:lnTo>
                    <a:lnTo>
                      <a:pt x="180" y="274"/>
                    </a:lnTo>
                    <a:lnTo>
                      <a:pt x="159" y="288"/>
                    </a:lnTo>
                    <a:lnTo>
                      <a:pt x="132" y="297"/>
                    </a:lnTo>
                    <a:lnTo>
                      <a:pt x="103" y="300"/>
                    </a:lnTo>
                    <a:lnTo>
                      <a:pt x="77" y="297"/>
                    </a:lnTo>
                    <a:lnTo>
                      <a:pt x="52" y="290"/>
                    </a:lnTo>
                    <a:lnTo>
                      <a:pt x="31" y="278"/>
                    </a:lnTo>
                    <a:lnTo>
                      <a:pt x="14" y="260"/>
                    </a:lnTo>
                    <a:lnTo>
                      <a:pt x="3" y="237"/>
                    </a:lnTo>
                    <a:lnTo>
                      <a:pt x="0" y="209"/>
                    </a:lnTo>
                    <a:lnTo>
                      <a:pt x="0" y="209"/>
                    </a:lnTo>
                    <a:lnTo>
                      <a:pt x="3" y="180"/>
                    </a:lnTo>
                    <a:lnTo>
                      <a:pt x="15" y="157"/>
                    </a:lnTo>
                    <a:lnTo>
                      <a:pt x="33" y="138"/>
                    </a:lnTo>
                    <a:lnTo>
                      <a:pt x="57" y="126"/>
                    </a:lnTo>
                    <a:lnTo>
                      <a:pt x="85" y="119"/>
                    </a:lnTo>
                    <a:lnTo>
                      <a:pt x="120" y="115"/>
                    </a:lnTo>
                    <a:lnTo>
                      <a:pt x="150" y="117"/>
                    </a:lnTo>
                    <a:lnTo>
                      <a:pt x="174" y="120"/>
                    </a:lnTo>
                    <a:lnTo>
                      <a:pt x="197" y="127"/>
                    </a:lnTo>
                    <a:lnTo>
                      <a:pt x="197" y="120"/>
                    </a:lnTo>
                    <a:lnTo>
                      <a:pt x="195" y="98"/>
                    </a:lnTo>
                    <a:lnTo>
                      <a:pt x="187" y="80"/>
                    </a:lnTo>
                    <a:lnTo>
                      <a:pt x="171" y="68"/>
                    </a:lnTo>
                    <a:lnTo>
                      <a:pt x="152" y="59"/>
                    </a:lnTo>
                    <a:lnTo>
                      <a:pt x="125" y="58"/>
                    </a:lnTo>
                    <a:lnTo>
                      <a:pt x="96" y="59"/>
                    </a:lnTo>
                    <a:lnTo>
                      <a:pt x="68" y="66"/>
                    </a:lnTo>
                    <a:lnTo>
                      <a:pt x="42" y="75"/>
                    </a:lnTo>
                    <a:lnTo>
                      <a:pt x="24" y="23"/>
                    </a:lnTo>
                    <a:lnTo>
                      <a:pt x="49" y="14"/>
                    </a:lnTo>
                    <a:lnTo>
                      <a:pt x="75" y="5"/>
                    </a:lnTo>
                    <a:lnTo>
                      <a:pt x="103"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
              <p:cNvSpPr>
                <a:spLocks/>
              </p:cNvSpPr>
              <p:nvPr/>
            </p:nvSpPr>
            <p:spPr bwMode="auto">
              <a:xfrm>
                <a:off x="10820401" y="1633538"/>
                <a:ext cx="427038" cy="482600"/>
              </a:xfrm>
              <a:custGeom>
                <a:avLst/>
                <a:gdLst>
                  <a:gd name="T0" fmla="*/ 152 w 269"/>
                  <a:gd name="T1" fmla="*/ 0 h 304"/>
                  <a:gd name="T2" fmla="*/ 182 w 269"/>
                  <a:gd name="T3" fmla="*/ 4 h 304"/>
                  <a:gd name="T4" fmla="*/ 208 w 269"/>
                  <a:gd name="T5" fmla="*/ 11 h 304"/>
                  <a:gd name="T6" fmla="*/ 231 w 269"/>
                  <a:gd name="T7" fmla="*/ 21 h 304"/>
                  <a:gd name="T8" fmla="*/ 250 w 269"/>
                  <a:gd name="T9" fmla="*/ 35 h 304"/>
                  <a:gd name="T10" fmla="*/ 268 w 269"/>
                  <a:gd name="T11" fmla="*/ 51 h 304"/>
                  <a:gd name="T12" fmla="*/ 226 w 269"/>
                  <a:gd name="T13" fmla="*/ 96 h 304"/>
                  <a:gd name="T14" fmla="*/ 210 w 269"/>
                  <a:gd name="T15" fmla="*/ 81 h 304"/>
                  <a:gd name="T16" fmla="*/ 194 w 269"/>
                  <a:gd name="T17" fmla="*/ 70 h 304"/>
                  <a:gd name="T18" fmla="*/ 173 w 269"/>
                  <a:gd name="T19" fmla="*/ 62 h 304"/>
                  <a:gd name="T20" fmla="*/ 151 w 269"/>
                  <a:gd name="T21" fmla="*/ 60 h 304"/>
                  <a:gd name="T22" fmla="*/ 124 w 269"/>
                  <a:gd name="T23" fmla="*/ 63 h 304"/>
                  <a:gd name="T24" fmla="*/ 100 w 269"/>
                  <a:gd name="T25" fmla="*/ 77 h 304"/>
                  <a:gd name="T26" fmla="*/ 83 w 269"/>
                  <a:gd name="T27" fmla="*/ 98 h 304"/>
                  <a:gd name="T28" fmla="*/ 72 w 269"/>
                  <a:gd name="T29" fmla="*/ 123 h 304"/>
                  <a:gd name="T30" fmla="*/ 67 w 269"/>
                  <a:gd name="T31" fmla="*/ 152 h 304"/>
                  <a:gd name="T32" fmla="*/ 67 w 269"/>
                  <a:gd name="T33" fmla="*/ 152 h 304"/>
                  <a:gd name="T34" fmla="*/ 72 w 269"/>
                  <a:gd name="T35" fmla="*/ 182 h 304"/>
                  <a:gd name="T36" fmla="*/ 83 w 269"/>
                  <a:gd name="T37" fmla="*/ 208 h 304"/>
                  <a:gd name="T38" fmla="*/ 102 w 269"/>
                  <a:gd name="T39" fmla="*/ 227 h 304"/>
                  <a:gd name="T40" fmla="*/ 126 w 269"/>
                  <a:gd name="T41" fmla="*/ 241 h 304"/>
                  <a:gd name="T42" fmla="*/ 154 w 269"/>
                  <a:gd name="T43" fmla="*/ 247 h 304"/>
                  <a:gd name="T44" fmla="*/ 177 w 269"/>
                  <a:gd name="T45" fmla="*/ 243 h 304"/>
                  <a:gd name="T46" fmla="*/ 196 w 269"/>
                  <a:gd name="T47" fmla="*/ 236 h 304"/>
                  <a:gd name="T48" fmla="*/ 213 w 269"/>
                  <a:gd name="T49" fmla="*/ 226 h 304"/>
                  <a:gd name="T50" fmla="*/ 229 w 269"/>
                  <a:gd name="T51" fmla="*/ 210 h 304"/>
                  <a:gd name="T52" fmla="*/ 269 w 269"/>
                  <a:gd name="T53" fmla="*/ 250 h 304"/>
                  <a:gd name="T54" fmla="*/ 252 w 269"/>
                  <a:gd name="T55" fmla="*/ 268 h 304"/>
                  <a:gd name="T56" fmla="*/ 231 w 269"/>
                  <a:gd name="T57" fmla="*/ 283 h 304"/>
                  <a:gd name="T58" fmla="*/ 208 w 269"/>
                  <a:gd name="T59" fmla="*/ 294 h 304"/>
                  <a:gd name="T60" fmla="*/ 182 w 269"/>
                  <a:gd name="T61" fmla="*/ 303 h 304"/>
                  <a:gd name="T62" fmla="*/ 151 w 269"/>
                  <a:gd name="T63" fmla="*/ 304 h 304"/>
                  <a:gd name="T64" fmla="*/ 116 w 269"/>
                  <a:gd name="T65" fmla="*/ 301 h 304"/>
                  <a:gd name="T66" fmla="*/ 83 w 269"/>
                  <a:gd name="T67" fmla="*/ 289 h 304"/>
                  <a:gd name="T68" fmla="*/ 55 w 269"/>
                  <a:gd name="T69" fmla="*/ 271 h 304"/>
                  <a:gd name="T70" fmla="*/ 32 w 269"/>
                  <a:gd name="T71" fmla="*/ 248 h 304"/>
                  <a:gd name="T72" fmla="*/ 14 w 269"/>
                  <a:gd name="T73" fmla="*/ 220 h 304"/>
                  <a:gd name="T74" fmla="*/ 4 w 269"/>
                  <a:gd name="T75" fmla="*/ 189 h 304"/>
                  <a:gd name="T76" fmla="*/ 0 w 269"/>
                  <a:gd name="T77" fmla="*/ 154 h 304"/>
                  <a:gd name="T78" fmla="*/ 0 w 269"/>
                  <a:gd name="T79" fmla="*/ 152 h 304"/>
                  <a:gd name="T80" fmla="*/ 4 w 269"/>
                  <a:gd name="T81" fmla="*/ 119 h 304"/>
                  <a:gd name="T82" fmla="*/ 14 w 269"/>
                  <a:gd name="T83" fmla="*/ 86 h 304"/>
                  <a:gd name="T84" fmla="*/ 32 w 269"/>
                  <a:gd name="T85" fmla="*/ 58 h 304"/>
                  <a:gd name="T86" fmla="*/ 56 w 269"/>
                  <a:gd name="T87" fmla="*/ 35 h 304"/>
                  <a:gd name="T88" fmla="*/ 84 w 269"/>
                  <a:gd name="T89" fmla="*/ 16 h 304"/>
                  <a:gd name="T90" fmla="*/ 116 w 269"/>
                  <a:gd name="T91" fmla="*/ 6 h 304"/>
                  <a:gd name="T92" fmla="*/ 152 w 269"/>
                  <a:gd name="T9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 h="304">
                    <a:moveTo>
                      <a:pt x="152" y="0"/>
                    </a:moveTo>
                    <a:lnTo>
                      <a:pt x="182" y="4"/>
                    </a:lnTo>
                    <a:lnTo>
                      <a:pt x="208" y="11"/>
                    </a:lnTo>
                    <a:lnTo>
                      <a:pt x="231" y="21"/>
                    </a:lnTo>
                    <a:lnTo>
                      <a:pt x="250" y="35"/>
                    </a:lnTo>
                    <a:lnTo>
                      <a:pt x="268" y="51"/>
                    </a:lnTo>
                    <a:lnTo>
                      <a:pt x="226" y="96"/>
                    </a:lnTo>
                    <a:lnTo>
                      <a:pt x="210" y="81"/>
                    </a:lnTo>
                    <a:lnTo>
                      <a:pt x="194" y="70"/>
                    </a:lnTo>
                    <a:lnTo>
                      <a:pt x="173" y="62"/>
                    </a:lnTo>
                    <a:lnTo>
                      <a:pt x="151" y="60"/>
                    </a:lnTo>
                    <a:lnTo>
                      <a:pt x="124" y="63"/>
                    </a:lnTo>
                    <a:lnTo>
                      <a:pt x="100" y="77"/>
                    </a:lnTo>
                    <a:lnTo>
                      <a:pt x="83" y="98"/>
                    </a:lnTo>
                    <a:lnTo>
                      <a:pt x="72" y="123"/>
                    </a:lnTo>
                    <a:lnTo>
                      <a:pt x="67" y="152"/>
                    </a:lnTo>
                    <a:lnTo>
                      <a:pt x="67" y="152"/>
                    </a:lnTo>
                    <a:lnTo>
                      <a:pt x="72" y="182"/>
                    </a:lnTo>
                    <a:lnTo>
                      <a:pt x="83" y="208"/>
                    </a:lnTo>
                    <a:lnTo>
                      <a:pt x="102" y="227"/>
                    </a:lnTo>
                    <a:lnTo>
                      <a:pt x="126" y="241"/>
                    </a:lnTo>
                    <a:lnTo>
                      <a:pt x="154" y="247"/>
                    </a:lnTo>
                    <a:lnTo>
                      <a:pt x="177" y="243"/>
                    </a:lnTo>
                    <a:lnTo>
                      <a:pt x="196" y="236"/>
                    </a:lnTo>
                    <a:lnTo>
                      <a:pt x="213" y="226"/>
                    </a:lnTo>
                    <a:lnTo>
                      <a:pt x="229" y="210"/>
                    </a:lnTo>
                    <a:lnTo>
                      <a:pt x="269" y="250"/>
                    </a:lnTo>
                    <a:lnTo>
                      <a:pt x="252" y="268"/>
                    </a:lnTo>
                    <a:lnTo>
                      <a:pt x="231" y="283"/>
                    </a:lnTo>
                    <a:lnTo>
                      <a:pt x="208" y="294"/>
                    </a:lnTo>
                    <a:lnTo>
                      <a:pt x="182" y="303"/>
                    </a:lnTo>
                    <a:lnTo>
                      <a:pt x="151" y="304"/>
                    </a:lnTo>
                    <a:lnTo>
                      <a:pt x="116" y="301"/>
                    </a:lnTo>
                    <a:lnTo>
                      <a:pt x="83" y="289"/>
                    </a:lnTo>
                    <a:lnTo>
                      <a:pt x="55" y="271"/>
                    </a:lnTo>
                    <a:lnTo>
                      <a:pt x="32" y="248"/>
                    </a:lnTo>
                    <a:lnTo>
                      <a:pt x="14" y="220"/>
                    </a:lnTo>
                    <a:lnTo>
                      <a:pt x="4" y="189"/>
                    </a:lnTo>
                    <a:lnTo>
                      <a:pt x="0" y="154"/>
                    </a:lnTo>
                    <a:lnTo>
                      <a:pt x="0" y="152"/>
                    </a:lnTo>
                    <a:lnTo>
                      <a:pt x="4" y="119"/>
                    </a:lnTo>
                    <a:lnTo>
                      <a:pt x="14" y="86"/>
                    </a:lnTo>
                    <a:lnTo>
                      <a:pt x="32" y="58"/>
                    </a:lnTo>
                    <a:lnTo>
                      <a:pt x="56" y="35"/>
                    </a:lnTo>
                    <a:lnTo>
                      <a:pt x="84" y="16"/>
                    </a:lnTo>
                    <a:lnTo>
                      <a:pt x="116" y="6"/>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p:cNvSpPr>
              <p:nvPr/>
            </p:nvSpPr>
            <p:spPr bwMode="auto">
              <a:xfrm>
                <a:off x="11303001" y="1468438"/>
                <a:ext cx="431800" cy="636588"/>
              </a:xfrm>
              <a:custGeom>
                <a:avLst/>
                <a:gdLst>
                  <a:gd name="T0" fmla="*/ 0 w 272"/>
                  <a:gd name="T1" fmla="*/ 0 h 401"/>
                  <a:gd name="T2" fmla="*/ 67 w 272"/>
                  <a:gd name="T3" fmla="*/ 0 h 401"/>
                  <a:gd name="T4" fmla="*/ 67 w 272"/>
                  <a:gd name="T5" fmla="*/ 241 h 401"/>
                  <a:gd name="T6" fmla="*/ 189 w 272"/>
                  <a:gd name="T7" fmla="*/ 111 h 401"/>
                  <a:gd name="T8" fmla="*/ 269 w 272"/>
                  <a:gd name="T9" fmla="*/ 111 h 401"/>
                  <a:gd name="T10" fmla="*/ 154 w 272"/>
                  <a:gd name="T11" fmla="*/ 230 h 401"/>
                  <a:gd name="T12" fmla="*/ 272 w 272"/>
                  <a:gd name="T13" fmla="*/ 401 h 401"/>
                  <a:gd name="T14" fmla="*/ 194 w 272"/>
                  <a:gd name="T15" fmla="*/ 401 h 401"/>
                  <a:gd name="T16" fmla="*/ 108 w 272"/>
                  <a:gd name="T17" fmla="*/ 276 h 401"/>
                  <a:gd name="T18" fmla="*/ 67 w 272"/>
                  <a:gd name="T19" fmla="*/ 319 h 401"/>
                  <a:gd name="T20" fmla="*/ 67 w 272"/>
                  <a:gd name="T21" fmla="*/ 401 h 401"/>
                  <a:gd name="T22" fmla="*/ 0 w 272"/>
                  <a:gd name="T23" fmla="*/ 401 h 401"/>
                  <a:gd name="T24" fmla="*/ 0 w 272"/>
                  <a:gd name="T2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401">
                    <a:moveTo>
                      <a:pt x="0" y="0"/>
                    </a:moveTo>
                    <a:lnTo>
                      <a:pt x="67" y="0"/>
                    </a:lnTo>
                    <a:lnTo>
                      <a:pt x="67" y="241"/>
                    </a:lnTo>
                    <a:lnTo>
                      <a:pt x="189" y="111"/>
                    </a:lnTo>
                    <a:lnTo>
                      <a:pt x="269" y="111"/>
                    </a:lnTo>
                    <a:lnTo>
                      <a:pt x="154" y="230"/>
                    </a:lnTo>
                    <a:lnTo>
                      <a:pt x="272" y="401"/>
                    </a:lnTo>
                    <a:lnTo>
                      <a:pt x="194" y="401"/>
                    </a:lnTo>
                    <a:lnTo>
                      <a:pt x="108" y="276"/>
                    </a:lnTo>
                    <a:lnTo>
                      <a:pt x="67" y="319"/>
                    </a:lnTo>
                    <a:lnTo>
                      <a:pt x="67" y="401"/>
                    </a:lnTo>
                    <a:lnTo>
                      <a:pt x="0" y="4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noEditPoints="1"/>
              </p:cNvSpPr>
              <p:nvPr/>
            </p:nvSpPr>
            <p:spPr bwMode="auto">
              <a:xfrm>
                <a:off x="11793538" y="1468438"/>
                <a:ext cx="476250" cy="647700"/>
              </a:xfrm>
              <a:custGeom>
                <a:avLst/>
                <a:gdLst>
                  <a:gd name="T0" fmla="*/ 149 w 300"/>
                  <a:gd name="T1" fmla="*/ 162 h 408"/>
                  <a:gd name="T2" fmla="*/ 122 w 300"/>
                  <a:gd name="T3" fmla="*/ 167 h 408"/>
                  <a:gd name="T4" fmla="*/ 100 w 300"/>
                  <a:gd name="T5" fmla="*/ 179 h 408"/>
                  <a:gd name="T6" fmla="*/ 80 w 300"/>
                  <a:gd name="T7" fmla="*/ 199 h 408"/>
                  <a:gd name="T8" fmla="*/ 68 w 300"/>
                  <a:gd name="T9" fmla="*/ 225 h 408"/>
                  <a:gd name="T10" fmla="*/ 65 w 300"/>
                  <a:gd name="T11" fmla="*/ 256 h 408"/>
                  <a:gd name="T12" fmla="*/ 65 w 300"/>
                  <a:gd name="T13" fmla="*/ 256 h 408"/>
                  <a:gd name="T14" fmla="*/ 68 w 300"/>
                  <a:gd name="T15" fmla="*/ 288 h 408"/>
                  <a:gd name="T16" fmla="*/ 80 w 300"/>
                  <a:gd name="T17" fmla="*/ 314 h 408"/>
                  <a:gd name="T18" fmla="*/ 100 w 300"/>
                  <a:gd name="T19" fmla="*/ 333 h 408"/>
                  <a:gd name="T20" fmla="*/ 122 w 300"/>
                  <a:gd name="T21" fmla="*/ 345 h 408"/>
                  <a:gd name="T22" fmla="*/ 149 w 300"/>
                  <a:gd name="T23" fmla="*/ 351 h 408"/>
                  <a:gd name="T24" fmla="*/ 171 w 300"/>
                  <a:gd name="T25" fmla="*/ 347 h 408"/>
                  <a:gd name="T26" fmla="*/ 190 w 300"/>
                  <a:gd name="T27" fmla="*/ 338 h 408"/>
                  <a:gd name="T28" fmla="*/ 208 w 300"/>
                  <a:gd name="T29" fmla="*/ 324 h 408"/>
                  <a:gd name="T30" fmla="*/ 220 w 300"/>
                  <a:gd name="T31" fmla="*/ 307 h 408"/>
                  <a:gd name="T32" fmla="*/ 229 w 300"/>
                  <a:gd name="T33" fmla="*/ 284 h 408"/>
                  <a:gd name="T34" fmla="*/ 232 w 300"/>
                  <a:gd name="T35" fmla="*/ 256 h 408"/>
                  <a:gd name="T36" fmla="*/ 232 w 300"/>
                  <a:gd name="T37" fmla="*/ 256 h 408"/>
                  <a:gd name="T38" fmla="*/ 227 w 300"/>
                  <a:gd name="T39" fmla="*/ 225 h 408"/>
                  <a:gd name="T40" fmla="*/ 217 w 300"/>
                  <a:gd name="T41" fmla="*/ 199 h 408"/>
                  <a:gd name="T42" fmla="*/ 197 w 300"/>
                  <a:gd name="T43" fmla="*/ 179 h 408"/>
                  <a:gd name="T44" fmla="*/ 175 w 300"/>
                  <a:gd name="T45" fmla="*/ 167 h 408"/>
                  <a:gd name="T46" fmla="*/ 149 w 300"/>
                  <a:gd name="T47" fmla="*/ 162 h 408"/>
                  <a:gd name="T48" fmla="*/ 0 w 300"/>
                  <a:gd name="T49" fmla="*/ 0 h 408"/>
                  <a:gd name="T50" fmla="*/ 66 w 300"/>
                  <a:gd name="T51" fmla="*/ 0 h 408"/>
                  <a:gd name="T52" fmla="*/ 66 w 300"/>
                  <a:gd name="T53" fmla="*/ 160 h 408"/>
                  <a:gd name="T54" fmla="*/ 80 w 300"/>
                  <a:gd name="T55" fmla="*/ 143 h 408"/>
                  <a:gd name="T56" fmla="*/ 96 w 300"/>
                  <a:gd name="T57" fmla="*/ 127 h 408"/>
                  <a:gd name="T58" fmla="*/ 115 w 300"/>
                  <a:gd name="T59" fmla="*/ 115 h 408"/>
                  <a:gd name="T60" fmla="*/ 138 w 300"/>
                  <a:gd name="T61" fmla="*/ 108 h 408"/>
                  <a:gd name="T62" fmla="*/ 164 w 300"/>
                  <a:gd name="T63" fmla="*/ 104 h 408"/>
                  <a:gd name="T64" fmla="*/ 194 w 300"/>
                  <a:gd name="T65" fmla="*/ 108 h 408"/>
                  <a:gd name="T66" fmla="*/ 222 w 300"/>
                  <a:gd name="T67" fmla="*/ 118 h 408"/>
                  <a:gd name="T68" fmla="*/ 246 w 300"/>
                  <a:gd name="T69" fmla="*/ 134 h 408"/>
                  <a:gd name="T70" fmla="*/ 269 w 300"/>
                  <a:gd name="T71" fmla="*/ 155 h 408"/>
                  <a:gd name="T72" fmla="*/ 285 w 300"/>
                  <a:gd name="T73" fmla="*/ 183 h 408"/>
                  <a:gd name="T74" fmla="*/ 295 w 300"/>
                  <a:gd name="T75" fmla="*/ 216 h 408"/>
                  <a:gd name="T76" fmla="*/ 300 w 300"/>
                  <a:gd name="T77" fmla="*/ 256 h 408"/>
                  <a:gd name="T78" fmla="*/ 300 w 300"/>
                  <a:gd name="T79" fmla="*/ 256 h 408"/>
                  <a:gd name="T80" fmla="*/ 295 w 300"/>
                  <a:gd name="T81" fmla="*/ 295 h 408"/>
                  <a:gd name="T82" fmla="*/ 285 w 300"/>
                  <a:gd name="T83" fmla="*/ 330 h 408"/>
                  <a:gd name="T84" fmla="*/ 269 w 300"/>
                  <a:gd name="T85" fmla="*/ 356 h 408"/>
                  <a:gd name="T86" fmla="*/ 246 w 300"/>
                  <a:gd name="T87" fmla="*/ 379 h 408"/>
                  <a:gd name="T88" fmla="*/ 222 w 300"/>
                  <a:gd name="T89" fmla="*/ 394 h 408"/>
                  <a:gd name="T90" fmla="*/ 194 w 300"/>
                  <a:gd name="T91" fmla="*/ 405 h 408"/>
                  <a:gd name="T92" fmla="*/ 164 w 300"/>
                  <a:gd name="T93" fmla="*/ 408 h 408"/>
                  <a:gd name="T94" fmla="*/ 138 w 300"/>
                  <a:gd name="T95" fmla="*/ 405 h 408"/>
                  <a:gd name="T96" fmla="*/ 115 w 300"/>
                  <a:gd name="T97" fmla="*/ 398 h 408"/>
                  <a:gd name="T98" fmla="*/ 96 w 300"/>
                  <a:gd name="T99" fmla="*/ 386 h 408"/>
                  <a:gd name="T100" fmla="*/ 79 w 300"/>
                  <a:gd name="T101" fmla="*/ 372 h 408"/>
                  <a:gd name="T102" fmla="*/ 66 w 300"/>
                  <a:gd name="T103" fmla="*/ 356 h 408"/>
                  <a:gd name="T104" fmla="*/ 66 w 300"/>
                  <a:gd name="T105" fmla="*/ 401 h 408"/>
                  <a:gd name="T106" fmla="*/ 0 w 300"/>
                  <a:gd name="T107" fmla="*/ 401 h 408"/>
                  <a:gd name="T108" fmla="*/ 0 w 300"/>
                  <a:gd name="T10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408">
                    <a:moveTo>
                      <a:pt x="149" y="162"/>
                    </a:moveTo>
                    <a:lnTo>
                      <a:pt x="122" y="167"/>
                    </a:lnTo>
                    <a:lnTo>
                      <a:pt x="100" y="179"/>
                    </a:lnTo>
                    <a:lnTo>
                      <a:pt x="80" y="199"/>
                    </a:lnTo>
                    <a:lnTo>
                      <a:pt x="68" y="225"/>
                    </a:lnTo>
                    <a:lnTo>
                      <a:pt x="65" y="256"/>
                    </a:lnTo>
                    <a:lnTo>
                      <a:pt x="65" y="256"/>
                    </a:lnTo>
                    <a:lnTo>
                      <a:pt x="68" y="288"/>
                    </a:lnTo>
                    <a:lnTo>
                      <a:pt x="80" y="314"/>
                    </a:lnTo>
                    <a:lnTo>
                      <a:pt x="100" y="333"/>
                    </a:lnTo>
                    <a:lnTo>
                      <a:pt x="122" y="345"/>
                    </a:lnTo>
                    <a:lnTo>
                      <a:pt x="149" y="351"/>
                    </a:lnTo>
                    <a:lnTo>
                      <a:pt x="171" y="347"/>
                    </a:lnTo>
                    <a:lnTo>
                      <a:pt x="190" y="338"/>
                    </a:lnTo>
                    <a:lnTo>
                      <a:pt x="208" y="324"/>
                    </a:lnTo>
                    <a:lnTo>
                      <a:pt x="220" y="307"/>
                    </a:lnTo>
                    <a:lnTo>
                      <a:pt x="229" y="284"/>
                    </a:lnTo>
                    <a:lnTo>
                      <a:pt x="232" y="256"/>
                    </a:lnTo>
                    <a:lnTo>
                      <a:pt x="232" y="256"/>
                    </a:lnTo>
                    <a:lnTo>
                      <a:pt x="227" y="225"/>
                    </a:lnTo>
                    <a:lnTo>
                      <a:pt x="217" y="199"/>
                    </a:lnTo>
                    <a:lnTo>
                      <a:pt x="197" y="179"/>
                    </a:lnTo>
                    <a:lnTo>
                      <a:pt x="175" y="167"/>
                    </a:lnTo>
                    <a:lnTo>
                      <a:pt x="149" y="162"/>
                    </a:lnTo>
                    <a:close/>
                    <a:moveTo>
                      <a:pt x="0" y="0"/>
                    </a:moveTo>
                    <a:lnTo>
                      <a:pt x="66" y="0"/>
                    </a:lnTo>
                    <a:lnTo>
                      <a:pt x="66" y="160"/>
                    </a:lnTo>
                    <a:lnTo>
                      <a:pt x="80" y="143"/>
                    </a:lnTo>
                    <a:lnTo>
                      <a:pt x="96" y="127"/>
                    </a:lnTo>
                    <a:lnTo>
                      <a:pt x="115" y="115"/>
                    </a:lnTo>
                    <a:lnTo>
                      <a:pt x="138" y="108"/>
                    </a:lnTo>
                    <a:lnTo>
                      <a:pt x="164" y="104"/>
                    </a:lnTo>
                    <a:lnTo>
                      <a:pt x="194" y="108"/>
                    </a:lnTo>
                    <a:lnTo>
                      <a:pt x="222" y="118"/>
                    </a:lnTo>
                    <a:lnTo>
                      <a:pt x="246" y="134"/>
                    </a:lnTo>
                    <a:lnTo>
                      <a:pt x="269" y="155"/>
                    </a:lnTo>
                    <a:lnTo>
                      <a:pt x="285" y="183"/>
                    </a:lnTo>
                    <a:lnTo>
                      <a:pt x="295" y="216"/>
                    </a:lnTo>
                    <a:lnTo>
                      <a:pt x="300" y="256"/>
                    </a:lnTo>
                    <a:lnTo>
                      <a:pt x="300" y="256"/>
                    </a:lnTo>
                    <a:lnTo>
                      <a:pt x="295" y="295"/>
                    </a:lnTo>
                    <a:lnTo>
                      <a:pt x="285" y="330"/>
                    </a:lnTo>
                    <a:lnTo>
                      <a:pt x="269" y="356"/>
                    </a:lnTo>
                    <a:lnTo>
                      <a:pt x="246" y="379"/>
                    </a:lnTo>
                    <a:lnTo>
                      <a:pt x="222" y="394"/>
                    </a:lnTo>
                    <a:lnTo>
                      <a:pt x="194" y="405"/>
                    </a:lnTo>
                    <a:lnTo>
                      <a:pt x="164" y="408"/>
                    </a:lnTo>
                    <a:lnTo>
                      <a:pt x="138" y="405"/>
                    </a:lnTo>
                    <a:lnTo>
                      <a:pt x="115" y="398"/>
                    </a:lnTo>
                    <a:lnTo>
                      <a:pt x="96" y="386"/>
                    </a:lnTo>
                    <a:lnTo>
                      <a:pt x="79" y="372"/>
                    </a:lnTo>
                    <a:lnTo>
                      <a:pt x="66" y="356"/>
                    </a:lnTo>
                    <a:lnTo>
                      <a:pt x="66" y="401"/>
                    </a:lnTo>
                    <a:lnTo>
                      <a:pt x="0" y="4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noEditPoints="1"/>
              </p:cNvSpPr>
              <p:nvPr/>
            </p:nvSpPr>
            <p:spPr bwMode="auto">
              <a:xfrm>
                <a:off x="12306301" y="1633538"/>
                <a:ext cx="493713" cy="482600"/>
              </a:xfrm>
              <a:custGeom>
                <a:avLst/>
                <a:gdLst>
                  <a:gd name="T0" fmla="*/ 155 w 311"/>
                  <a:gd name="T1" fmla="*/ 60 h 304"/>
                  <a:gd name="T2" fmla="*/ 129 w 311"/>
                  <a:gd name="T3" fmla="*/ 63 h 304"/>
                  <a:gd name="T4" fmla="*/ 108 w 311"/>
                  <a:gd name="T5" fmla="*/ 72 h 304"/>
                  <a:gd name="T6" fmla="*/ 91 w 311"/>
                  <a:gd name="T7" fmla="*/ 86 h 304"/>
                  <a:gd name="T8" fmla="*/ 79 w 311"/>
                  <a:gd name="T9" fmla="*/ 105 h 304"/>
                  <a:gd name="T10" fmla="*/ 70 w 311"/>
                  <a:gd name="T11" fmla="*/ 128 h 304"/>
                  <a:gd name="T12" fmla="*/ 68 w 311"/>
                  <a:gd name="T13" fmla="*/ 152 h 304"/>
                  <a:gd name="T14" fmla="*/ 68 w 311"/>
                  <a:gd name="T15" fmla="*/ 152 h 304"/>
                  <a:gd name="T16" fmla="*/ 72 w 311"/>
                  <a:gd name="T17" fmla="*/ 182 h 304"/>
                  <a:gd name="T18" fmla="*/ 84 w 311"/>
                  <a:gd name="T19" fmla="*/ 208 h 304"/>
                  <a:gd name="T20" fmla="*/ 103 w 311"/>
                  <a:gd name="T21" fmla="*/ 227 h 304"/>
                  <a:gd name="T22" fmla="*/ 127 w 311"/>
                  <a:gd name="T23" fmla="*/ 241 h 304"/>
                  <a:gd name="T24" fmla="*/ 155 w 311"/>
                  <a:gd name="T25" fmla="*/ 247 h 304"/>
                  <a:gd name="T26" fmla="*/ 182 w 311"/>
                  <a:gd name="T27" fmla="*/ 243 h 304"/>
                  <a:gd name="T28" fmla="*/ 203 w 311"/>
                  <a:gd name="T29" fmla="*/ 233 h 304"/>
                  <a:gd name="T30" fmla="*/ 220 w 311"/>
                  <a:gd name="T31" fmla="*/ 219 h 304"/>
                  <a:gd name="T32" fmla="*/ 234 w 311"/>
                  <a:gd name="T33" fmla="*/ 199 h 304"/>
                  <a:gd name="T34" fmla="*/ 241 w 311"/>
                  <a:gd name="T35" fmla="*/ 179 h 304"/>
                  <a:gd name="T36" fmla="*/ 244 w 311"/>
                  <a:gd name="T37" fmla="*/ 154 h 304"/>
                  <a:gd name="T38" fmla="*/ 244 w 311"/>
                  <a:gd name="T39" fmla="*/ 152 h 304"/>
                  <a:gd name="T40" fmla="*/ 239 w 311"/>
                  <a:gd name="T41" fmla="*/ 124 h 304"/>
                  <a:gd name="T42" fmla="*/ 227 w 311"/>
                  <a:gd name="T43" fmla="*/ 98 h 304"/>
                  <a:gd name="T44" fmla="*/ 210 w 311"/>
                  <a:gd name="T45" fmla="*/ 77 h 304"/>
                  <a:gd name="T46" fmla="*/ 185 w 311"/>
                  <a:gd name="T47" fmla="*/ 65 h 304"/>
                  <a:gd name="T48" fmla="*/ 155 w 311"/>
                  <a:gd name="T49" fmla="*/ 60 h 304"/>
                  <a:gd name="T50" fmla="*/ 155 w 311"/>
                  <a:gd name="T51" fmla="*/ 0 h 304"/>
                  <a:gd name="T52" fmla="*/ 192 w 311"/>
                  <a:gd name="T53" fmla="*/ 6 h 304"/>
                  <a:gd name="T54" fmla="*/ 225 w 311"/>
                  <a:gd name="T55" fmla="*/ 16 h 304"/>
                  <a:gd name="T56" fmla="*/ 255 w 311"/>
                  <a:gd name="T57" fmla="*/ 34 h 304"/>
                  <a:gd name="T58" fmla="*/ 278 w 311"/>
                  <a:gd name="T59" fmla="*/ 58 h 304"/>
                  <a:gd name="T60" fmla="*/ 295 w 311"/>
                  <a:gd name="T61" fmla="*/ 86 h 304"/>
                  <a:gd name="T62" fmla="*/ 307 w 311"/>
                  <a:gd name="T63" fmla="*/ 117 h 304"/>
                  <a:gd name="T64" fmla="*/ 311 w 311"/>
                  <a:gd name="T65" fmla="*/ 152 h 304"/>
                  <a:gd name="T66" fmla="*/ 311 w 311"/>
                  <a:gd name="T67" fmla="*/ 152 h 304"/>
                  <a:gd name="T68" fmla="*/ 307 w 311"/>
                  <a:gd name="T69" fmla="*/ 187 h 304"/>
                  <a:gd name="T70" fmla="*/ 295 w 311"/>
                  <a:gd name="T71" fmla="*/ 219 h 304"/>
                  <a:gd name="T72" fmla="*/ 278 w 311"/>
                  <a:gd name="T73" fmla="*/ 247 h 304"/>
                  <a:gd name="T74" fmla="*/ 253 w 311"/>
                  <a:gd name="T75" fmla="*/ 271 h 304"/>
                  <a:gd name="T76" fmla="*/ 225 w 311"/>
                  <a:gd name="T77" fmla="*/ 289 h 304"/>
                  <a:gd name="T78" fmla="*/ 192 w 311"/>
                  <a:gd name="T79" fmla="*/ 301 h 304"/>
                  <a:gd name="T80" fmla="*/ 155 w 311"/>
                  <a:gd name="T81" fmla="*/ 304 h 304"/>
                  <a:gd name="T82" fmla="*/ 119 w 311"/>
                  <a:gd name="T83" fmla="*/ 301 h 304"/>
                  <a:gd name="T84" fmla="*/ 86 w 311"/>
                  <a:gd name="T85" fmla="*/ 289 h 304"/>
                  <a:gd name="T86" fmla="*/ 58 w 311"/>
                  <a:gd name="T87" fmla="*/ 271 h 304"/>
                  <a:gd name="T88" fmla="*/ 33 w 311"/>
                  <a:gd name="T89" fmla="*/ 248 h 304"/>
                  <a:gd name="T90" fmla="*/ 16 w 311"/>
                  <a:gd name="T91" fmla="*/ 220 h 304"/>
                  <a:gd name="T92" fmla="*/ 5 w 311"/>
                  <a:gd name="T93" fmla="*/ 189 h 304"/>
                  <a:gd name="T94" fmla="*/ 0 w 311"/>
                  <a:gd name="T95" fmla="*/ 154 h 304"/>
                  <a:gd name="T96" fmla="*/ 0 w 311"/>
                  <a:gd name="T97" fmla="*/ 152 h 304"/>
                  <a:gd name="T98" fmla="*/ 5 w 311"/>
                  <a:gd name="T99" fmla="*/ 119 h 304"/>
                  <a:gd name="T100" fmla="*/ 16 w 311"/>
                  <a:gd name="T101" fmla="*/ 86 h 304"/>
                  <a:gd name="T102" fmla="*/ 33 w 311"/>
                  <a:gd name="T103" fmla="*/ 58 h 304"/>
                  <a:gd name="T104" fmla="*/ 58 w 311"/>
                  <a:gd name="T105" fmla="*/ 35 h 304"/>
                  <a:gd name="T106" fmla="*/ 86 w 311"/>
                  <a:gd name="T107" fmla="*/ 16 h 304"/>
                  <a:gd name="T108" fmla="*/ 119 w 311"/>
                  <a:gd name="T109" fmla="*/ 6 h 304"/>
                  <a:gd name="T110" fmla="*/ 155 w 311"/>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1" h="304">
                    <a:moveTo>
                      <a:pt x="155" y="60"/>
                    </a:moveTo>
                    <a:lnTo>
                      <a:pt x="129" y="63"/>
                    </a:lnTo>
                    <a:lnTo>
                      <a:pt x="108" y="72"/>
                    </a:lnTo>
                    <a:lnTo>
                      <a:pt x="91" y="86"/>
                    </a:lnTo>
                    <a:lnTo>
                      <a:pt x="79" y="105"/>
                    </a:lnTo>
                    <a:lnTo>
                      <a:pt x="70" y="128"/>
                    </a:lnTo>
                    <a:lnTo>
                      <a:pt x="68" y="152"/>
                    </a:lnTo>
                    <a:lnTo>
                      <a:pt x="68" y="152"/>
                    </a:lnTo>
                    <a:lnTo>
                      <a:pt x="72" y="182"/>
                    </a:lnTo>
                    <a:lnTo>
                      <a:pt x="84" y="208"/>
                    </a:lnTo>
                    <a:lnTo>
                      <a:pt x="103" y="227"/>
                    </a:lnTo>
                    <a:lnTo>
                      <a:pt x="127" y="241"/>
                    </a:lnTo>
                    <a:lnTo>
                      <a:pt x="155" y="247"/>
                    </a:lnTo>
                    <a:lnTo>
                      <a:pt x="182" y="243"/>
                    </a:lnTo>
                    <a:lnTo>
                      <a:pt x="203" y="233"/>
                    </a:lnTo>
                    <a:lnTo>
                      <a:pt x="220" y="219"/>
                    </a:lnTo>
                    <a:lnTo>
                      <a:pt x="234" y="199"/>
                    </a:lnTo>
                    <a:lnTo>
                      <a:pt x="241" y="179"/>
                    </a:lnTo>
                    <a:lnTo>
                      <a:pt x="244" y="154"/>
                    </a:lnTo>
                    <a:lnTo>
                      <a:pt x="244" y="152"/>
                    </a:lnTo>
                    <a:lnTo>
                      <a:pt x="239" y="124"/>
                    </a:lnTo>
                    <a:lnTo>
                      <a:pt x="227" y="98"/>
                    </a:lnTo>
                    <a:lnTo>
                      <a:pt x="210" y="77"/>
                    </a:lnTo>
                    <a:lnTo>
                      <a:pt x="185" y="65"/>
                    </a:lnTo>
                    <a:lnTo>
                      <a:pt x="155" y="60"/>
                    </a:lnTo>
                    <a:close/>
                    <a:moveTo>
                      <a:pt x="155" y="0"/>
                    </a:moveTo>
                    <a:lnTo>
                      <a:pt x="192" y="6"/>
                    </a:lnTo>
                    <a:lnTo>
                      <a:pt x="225" y="16"/>
                    </a:lnTo>
                    <a:lnTo>
                      <a:pt x="255" y="34"/>
                    </a:lnTo>
                    <a:lnTo>
                      <a:pt x="278" y="58"/>
                    </a:lnTo>
                    <a:lnTo>
                      <a:pt x="295" y="86"/>
                    </a:lnTo>
                    <a:lnTo>
                      <a:pt x="307" y="117"/>
                    </a:lnTo>
                    <a:lnTo>
                      <a:pt x="311" y="152"/>
                    </a:lnTo>
                    <a:lnTo>
                      <a:pt x="311" y="152"/>
                    </a:lnTo>
                    <a:lnTo>
                      <a:pt x="307" y="187"/>
                    </a:lnTo>
                    <a:lnTo>
                      <a:pt x="295" y="219"/>
                    </a:lnTo>
                    <a:lnTo>
                      <a:pt x="278" y="247"/>
                    </a:lnTo>
                    <a:lnTo>
                      <a:pt x="253" y="271"/>
                    </a:lnTo>
                    <a:lnTo>
                      <a:pt x="225" y="289"/>
                    </a:lnTo>
                    <a:lnTo>
                      <a:pt x="192" y="301"/>
                    </a:lnTo>
                    <a:lnTo>
                      <a:pt x="155" y="304"/>
                    </a:lnTo>
                    <a:lnTo>
                      <a:pt x="119" y="301"/>
                    </a:lnTo>
                    <a:lnTo>
                      <a:pt x="86" y="289"/>
                    </a:lnTo>
                    <a:lnTo>
                      <a:pt x="58" y="271"/>
                    </a:lnTo>
                    <a:lnTo>
                      <a:pt x="33" y="248"/>
                    </a:lnTo>
                    <a:lnTo>
                      <a:pt x="16" y="220"/>
                    </a:lnTo>
                    <a:lnTo>
                      <a:pt x="5" y="189"/>
                    </a:lnTo>
                    <a:lnTo>
                      <a:pt x="0" y="154"/>
                    </a:lnTo>
                    <a:lnTo>
                      <a:pt x="0" y="152"/>
                    </a:lnTo>
                    <a:lnTo>
                      <a:pt x="5" y="119"/>
                    </a:lnTo>
                    <a:lnTo>
                      <a:pt x="16" y="86"/>
                    </a:lnTo>
                    <a:lnTo>
                      <a:pt x="33" y="58"/>
                    </a:lnTo>
                    <a:lnTo>
                      <a:pt x="58" y="35"/>
                    </a:lnTo>
                    <a:lnTo>
                      <a:pt x="86" y="16"/>
                    </a:lnTo>
                    <a:lnTo>
                      <a:pt x="119" y="6"/>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noEditPoints="1"/>
              </p:cNvSpPr>
              <p:nvPr/>
            </p:nvSpPr>
            <p:spPr bwMode="auto">
              <a:xfrm>
                <a:off x="12833351" y="1639888"/>
                <a:ext cx="417513" cy="476250"/>
              </a:xfrm>
              <a:custGeom>
                <a:avLst/>
                <a:gdLst>
                  <a:gd name="T0" fmla="*/ 110 w 263"/>
                  <a:gd name="T1" fmla="*/ 161 h 300"/>
                  <a:gd name="T2" fmla="*/ 76 w 263"/>
                  <a:gd name="T3" fmla="*/ 176 h 300"/>
                  <a:gd name="T4" fmla="*/ 64 w 263"/>
                  <a:gd name="T5" fmla="*/ 206 h 300"/>
                  <a:gd name="T6" fmla="*/ 70 w 263"/>
                  <a:gd name="T7" fmla="*/ 225 h 300"/>
                  <a:gd name="T8" fmla="*/ 99 w 263"/>
                  <a:gd name="T9" fmla="*/ 248 h 300"/>
                  <a:gd name="T10" fmla="*/ 146 w 263"/>
                  <a:gd name="T11" fmla="*/ 248 h 300"/>
                  <a:gd name="T12" fmla="*/ 185 w 263"/>
                  <a:gd name="T13" fmla="*/ 227 h 300"/>
                  <a:gd name="T14" fmla="*/ 199 w 263"/>
                  <a:gd name="T15" fmla="*/ 189 h 300"/>
                  <a:gd name="T16" fmla="*/ 169 w 263"/>
                  <a:gd name="T17" fmla="*/ 161 h 300"/>
                  <a:gd name="T18" fmla="*/ 134 w 263"/>
                  <a:gd name="T19" fmla="*/ 0 h 300"/>
                  <a:gd name="T20" fmla="*/ 192 w 263"/>
                  <a:gd name="T21" fmla="*/ 7 h 300"/>
                  <a:gd name="T22" fmla="*/ 232 w 263"/>
                  <a:gd name="T23" fmla="*/ 31 h 300"/>
                  <a:gd name="T24" fmla="*/ 255 w 263"/>
                  <a:gd name="T25" fmla="*/ 70 h 300"/>
                  <a:gd name="T26" fmla="*/ 263 w 263"/>
                  <a:gd name="T27" fmla="*/ 122 h 300"/>
                  <a:gd name="T28" fmla="*/ 197 w 263"/>
                  <a:gd name="T29" fmla="*/ 293 h 300"/>
                  <a:gd name="T30" fmla="*/ 181 w 263"/>
                  <a:gd name="T31" fmla="*/ 274 h 300"/>
                  <a:gd name="T32" fmla="*/ 134 w 263"/>
                  <a:gd name="T33" fmla="*/ 297 h 300"/>
                  <a:gd name="T34" fmla="*/ 76 w 263"/>
                  <a:gd name="T35" fmla="*/ 297 h 300"/>
                  <a:gd name="T36" fmla="*/ 31 w 263"/>
                  <a:gd name="T37" fmla="*/ 278 h 300"/>
                  <a:gd name="T38" fmla="*/ 3 w 263"/>
                  <a:gd name="T39" fmla="*/ 237 h 300"/>
                  <a:gd name="T40" fmla="*/ 0 w 263"/>
                  <a:gd name="T41" fmla="*/ 209 h 300"/>
                  <a:gd name="T42" fmla="*/ 15 w 263"/>
                  <a:gd name="T43" fmla="*/ 157 h 300"/>
                  <a:gd name="T44" fmla="*/ 57 w 263"/>
                  <a:gd name="T45" fmla="*/ 126 h 300"/>
                  <a:gd name="T46" fmla="*/ 120 w 263"/>
                  <a:gd name="T47" fmla="*/ 115 h 300"/>
                  <a:gd name="T48" fmla="*/ 174 w 263"/>
                  <a:gd name="T49" fmla="*/ 120 h 300"/>
                  <a:gd name="T50" fmla="*/ 199 w 263"/>
                  <a:gd name="T51" fmla="*/ 120 h 300"/>
                  <a:gd name="T52" fmla="*/ 186 w 263"/>
                  <a:gd name="T53" fmla="*/ 80 h 300"/>
                  <a:gd name="T54" fmla="*/ 152 w 263"/>
                  <a:gd name="T55" fmla="*/ 59 h 300"/>
                  <a:gd name="T56" fmla="*/ 96 w 263"/>
                  <a:gd name="T57" fmla="*/ 59 h 300"/>
                  <a:gd name="T58" fmla="*/ 43 w 263"/>
                  <a:gd name="T59" fmla="*/ 75 h 300"/>
                  <a:gd name="T60" fmla="*/ 50 w 263"/>
                  <a:gd name="T61" fmla="*/ 14 h 300"/>
                  <a:gd name="T62" fmla="*/ 103 w 263"/>
                  <a:gd name="T63"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00">
                    <a:moveTo>
                      <a:pt x="134" y="157"/>
                    </a:moveTo>
                    <a:lnTo>
                      <a:pt x="110" y="161"/>
                    </a:lnTo>
                    <a:lnTo>
                      <a:pt x="90" y="166"/>
                    </a:lnTo>
                    <a:lnTo>
                      <a:pt x="76" y="176"/>
                    </a:lnTo>
                    <a:lnTo>
                      <a:pt x="68" y="190"/>
                    </a:lnTo>
                    <a:lnTo>
                      <a:pt x="64" y="206"/>
                    </a:lnTo>
                    <a:lnTo>
                      <a:pt x="64" y="208"/>
                    </a:lnTo>
                    <a:lnTo>
                      <a:pt x="70" y="225"/>
                    </a:lnTo>
                    <a:lnTo>
                      <a:pt x="82" y="239"/>
                    </a:lnTo>
                    <a:lnTo>
                      <a:pt x="99" y="248"/>
                    </a:lnTo>
                    <a:lnTo>
                      <a:pt x="122" y="251"/>
                    </a:lnTo>
                    <a:lnTo>
                      <a:pt x="146" y="248"/>
                    </a:lnTo>
                    <a:lnTo>
                      <a:pt x="167" y="241"/>
                    </a:lnTo>
                    <a:lnTo>
                      <a:pt x="185" y="227"/>
                    </a:lnTo>
                    <a:lnTo>
                      <a:pt x="195" y="209"/>
                    </a:lnTo>
                    <a:lnTo>
                      <a:pt x="199" y="189"/>
                    </a:lnTo>
                    <a:lnTo>
                      <a:pt x="199" y="169"/>
                    </a:lnTo>
                    <a:lnTo>
                      <a:pt x="169" y="161"/>
                    </a:lnTo>
                    <a:lnTo>
                      <a:pt x="134" y="157"/>
                    </a:lnTo>
                    <a:close/>
                    <a:moveTo>
                      <a:pt x="134" y="0"/>
                    </a:moveTo>
                    <a:lnTo>
                      <a:pt x="166" y="2"/>
                    </a:lnTo>
                    <a:lnTo>
                      <a:pt x="192" y="7"/>
                    </a:lnTo>
                    <a:lnTo>
                      <a:pt x="214" y="17"/>
                    </a:lnTo>
                    <a:lnTo>
                      <a:pt x="232" y="31"/>
                    </a:lnTo>
                    <a:lnTo>
                      <a:pt x="246" y="49"/>
                    </a:lnTo>
                    <a:lnTo>
                      <a:pt x="255" y="70"/>
                    </a:lnTo>
                    <a:lnTo>
                      <a:pt x="262" y="94"/>
                    </a:lnTo>
                    <a:lnTo>
                      <a:pt x="263" y="122"/>
                    </a:lnTo>
                    <a:lnTo>
                      <a:pt x="263" y="293"/>
                    </a:lnTo>
                    <a:lnTo>
                      <a:pt x="197" y="293"/>
                    </a:lnTo>
                    <a:lnTo>
                      <a:pt x="197" y="257"/>
                    </a:lnTo>
                    <a:lnTo>
                      <a:pt x="181" y="274"/>
                    </a:lnTo>
                    <a:lnTo>
                      <a:pt x="160" y="288"/>
                    </a:lnTo>
                    <a:lnTo>
                      <a:pt x="134" y="297"/>
                    </a:lnTo>
                    <a:lnTo>
                      <a:pt x="103" y="300"/>
                    </a:lnTo>
                    <a:lnTo>
                      <a:pt x="76" y="297"/>
                    </a:lnTo>
                    <a:lnTo>
                      <a:pt x="52" y="290"/>
                    </a:lnTo>
                    <a:lnTo>
                      <a:pt x="31" y="278"/>
                    </a:lnTo>
                    <a:lnTo>
                      <a:pt x="15" y="260"/>
                    </a:lnTo>
                    <a:lnTo>
                      <a:pt x="3" y="237"/>
                    </a:lnTo>
                    <a:lnTo>
                      <a:pt x="0" y="209"/>
                    </a:lnTo>
                    <a:lnTo>
                      <a:pt x="0" y="209"/>
                    </a:lnTo>
                    <a:lnTo>
                      <a:pt x="5" y="180"/>
                    </a:lnTo>
                    <a:lnTo>
                      <a:pt x="15" y="157"/>
                    </a:lnTo>
                    <a:lnTo>
                      <a:pt x="33" y="138"/>
                    </a:lnTo>
                    <a:lnTo>
                      <a:pt x="57" y="126"/>
                    </a:lnTo>
                    <a:lnTo>
                      <a:pt x="87" y="119"/>
                    </a:lnTo>
                    <a:lnTo>
                      <a:pt x="120" y="115"/>
                    </a:lnTo>
                    <a:lnTo>
                      <a:pt x="150" y="117"/>
                    </a:lnTo>
                    <a:lnTo>
                      <a:pt x="174" y="120"/>
                    </a:lnTo>
                    <a:lnTo>
                      <a:pt x="199" y="127"/>
                    </a:lnTo>
                    <a:lnTo>
                      <a:pt x="199" y="120"/>
                    </a:lnTo>
                    <a:lnTo>
                      <a:pt x="195" y="98"/>
                    </a:lnTo>
                    <a:lnTo>
                      <a:pt x="186" y="80"/>
                    </a:lnTo>
                    <a:lnTo>
                      <a:pt x="172" y="68"/>
                    </a:lnTo>
                    <a:lnTo>
                      <a:pt x="152" y="59"/>
                    </a:lnTo>
                    <a:lnTo>
                      <a:pt x="125" y="58"/>
                    </a:lnTo>
                    <a:lnTo>
                      <a:pt x="96" y="59"/>
                    </a:lnTo>
                    <a:lnTo>
                      <a:pt x="70" y="66"/>
                    </a:lnTo>
                    <a:lnTo>
                      <a:pt x="43" y="75"/>
                    </a:lnTo>
                    <a:lnTo>
                      <a:pt x="26" y="23"/>
                    </a:lnTo>
                    <a:lnTo>
                      <a:pt x="50" y="14"/>
                    </a:lnTo>
                    <a:lnTo>
                      <a:pt x="75" y="5"/>
                    </a:lnTo>
                    <a:lnTo>
                      <a:pt x="103"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13331826" y="1633538"/>
                <a:ext cx="268288" cy="471488"/>
              </a:xfrm>
              <a:custGeom>
                <a:avLst/>
                <a:gdLst>
                  <a:gd name="T0" fmla="*/ 169 w 169"/>
                  <a:gd name="T1" fmla="*/ 0 h 297"/>
                  <a:gd name="T2" fmla="*/ 169 w 169"/>
                  <a:gd name="T3" fmla="*/ 72 h 297"/>
                  <a:gd name="T4" fmla="*/ 166 w 169"/>
                  <a:gd name="T5" fmla="*/ 72 h 297"/>
                  <a:gd name="T6" fmla="*/ 138 w 169"/>
                  <a:gd name="T7" fmla="*/ 75 h 297"/>
                  <a:gd name="T8" fmla="*/ 115 w 169"/>
                  <a:gd name="T9" fmla="*/ 84 h 297"/>
                  <a:gd name="T10" fmla="*/ 94 w 169"/>
                  <a:gd name="T11" fmla="*/ 100 h 297"/>
                  <a:gd name="T12" fmla="*/ 80 w 169"/>
                  <a:gd name="T13" fmla="*/ 123 h 297"/>
                  <a:gd name="T14" fmla="*/ 70 w 169"/>
                  <a:gd name="T15" fmla="*/ 152 h 297"/>
                  <a:gd name="T16" fmla="*/ 66 w 169"/>
                  <a:gd name="T17" fmla="*/ 187 h 297"/>
                  <a:gd name="T18" fmla="*/ 66 w 169"/>
                  <a:gd name="T19" fmla="*/ 297 h 297"/>
                  <a:gd name="T20" fmla="*/ 0 w 169"/>
                  <a:gd name="T21" fmla="*/ 297 h 297"/>
                  <a:gd name="T22" fmla="*/ 0 w 169"/>
                  <a:gd name="T23" fmla="*/ 7 h 297"/>
                  <a:gd name="T24" fmla="*/ 66 w 169"/>
                  <a:gd name="T25" fmla="*/ 7 h 297"/>
                  <a:gd name="T26" fmla="*/ 66 w 169"/>
                  <a:gd name="T27" fmla="*/ 72 h 297"/>
                  <a:gd name="T28" fmla="*/ 80 w 169"/>
                  <a:gd name="T29" fmla="*/ 48 h 297"/>
                  <a:gd name="T30" fmla="*/ 96 w 169"/>
                  <a:gd name="T31" fmla="*/ 28 h 297"/>
                  <a:gd name="T32" fmla="*/ 117 w 169"/>
                  <a:gd name="T33" fmla="*/ 13 h 297"/>
                  <a:gd name="T34" fmla="*/ 141 w 169"/>
                  <a:gd name="T35" fmla="*/ 4 h 297"/>
                  <a:gd name="T36" fmla="*/ 169 w 169"/>
                  <a:gd name="T3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97">
                    <a:moveTo>
                      <a:pt x="169" y="0"/>
                    </a:moveTo>
                    <a:lnTo>
                      <a:pt x="169" y="72"/>
                    </a:lnTo>
                    <a:lnTo>
                      <a:pt x="166" y="72"/>
                    </a:lnTo>
                    <a:lnTo>
                      <a:pt x="138" y="75"/>
                    </a:lnTo>
                    <a:lnTo>
                      <a:pt x="115" y="84"/>
                    </a:lnTo>
                    <a:lnTo>
                      <a:pt x="94" y="100"/>
                    </a:lnTo>
                    <a:lnTo>
                      <a:pt x="80" y="123"/>
                    </a:lnTo>
                    <a:lnTo>
                      <a:pt x="70" y="152"/>
                    </a:lnTo>
                    <a:lnTo>
                      <a:pt x="66" y="187"/>
                    </a:lnTo>
                    <a:lnTo>
                      <a:pt x="66" y="297"/>
                    </a:lnTo>
                    <a:lnTo>
                      <a:pt x="0" y="297"/>
                    </a:lnTo>
                    <a:lnTo>
                      <a:pt x="0" y="7"/>
                    </a:lnTo>
                    <a:lnTo>
                      <a:pt x="66" y="7"/>
                    </a:lnTo>
                    <a:lnTo>
                      <a:pt x="66" y="72"/>
                    </a:lnTo>
                    <a:lnTo>
                      <a:pt x="80" y="48"/>
                    </a:lnTo>
                    <a:lnTo>
                      <a:pt x="96" y="28"/>
                    </a:lnTo>
                    <a:lnTo>
                      <a:pt x="117" y="13"/>
                    </a:lnTo>
                    <a:lnTo>
                      <a:pt x="141" y="4"/>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13614401" y="1468438"/>
                <a:ext cx="476250" cy="647700"/>
              </a:xfrm>
              <a:custGeom>
                <a:avLst/>
                <a:gdLst>
                  <a:gd name="T0" fmla="*/ 150 w 300"/>
                  <a:gd name="T1" fmla="*/ 162 h 408"/>
                  <a:gd name="T2" fmla="*/ 127 w 300"/>
                  <a:gd name="T3" fmla="*/ 166 h 408"/>
                  <a:gd name="T4" fmla="*/ 108 w 300"/>
                  <a:gd name="T5" fmla="*/ 174 h 408"/>
                  <a:gd name="T6" fmla="*/ 91 w 300"/>
                  <a:gd name="T7" fmla="*/ 188 h 408"/>
                  <a:gd name="T8" fmla="*/ 78 w 300"/>
                  <a:gd name="T9" fmla="*/ 206 h 408"/>
                  <a:gd name="T10" fmla="*/ 70 w 300"/>
                  <a:gd name="T11" fmla="*/ 228 h 408"/>
                  <a:gd name="T12" fmla="*/ 66 w 300"/>
                  <a:gd name="T13" fmla="*/ 256 h 408"/>
                  <a:gd name="T14" fmla="*/ 66 w 300"/>
                  <a:gd name="T15" fmla="*/ 256 h 408"/>
                  <a:gd name="T16" fmla="*/ 71 w 300"/>
                  <a:gd name="T17" fmla="*/ 288 h 408"/>
                  <a:gd name="T18" fmla="*/ 84 w 300"/>
                  <a:gd name="T19" fmla="*/ 314 h 408"/>
                  <a:gd name="T20" fmla="*/ 101 w 300"/>
                  <a:gd name="T21" fmla="*/ 333 h 408"/>
                  <a:gd name="T22" fmla="*/ 124 w 300"/>
                  <a:gd name="T23" fmla="*/ 345 h 408"/>
                  <a:gd name="T24" fmla="*/ 150 w 300"/>
                  <a:gd name="T25" fmla="*/ 351 h 408"/>
                  <a:gd name="T26" fmla="*/ 176 w 300"/>
                  <a:gd name="T27" fmla="*/ 345 h 408"/>
                  <a:gd name="T28" fmla="*/ 199 w 300"/>
                  <a:gd name="T29" fmla="*/ 333 h 408"/>
                  <a:gd name="T30" fmla="*/ 218 w 300"/>
                  <a:gd name="T31" fmla="*/ 314 h 408"/>
                  <a:gd name="T32" fmla="*/ 230 w 300"/>
                  <a:gd name="T33" fmla="*/ 288 h 408"/>
                  <a:gd name="T34" fmla="*/ 234 w 300"/>
                  <a:gd name="T35" fmla="*/ 256 h 408"/>
                  <a:gd name="T36" fmla="*/ 234 w 300"/>
                  <a:gd name="T37" fmla="*/ 256 h 408"/>
                  <a:gd name="T38" fmla="*/ 230 w 300"/>
                  <a:gd name="T39" fmla="*/ 230 h 408"/>
                  <a:gd name="T40" fmla="*/ 222 w 300"/>
                  <a:gd name="T41" fmla="*/ 207 h 408"/>
                  <a:gd name="T42" fmla="*/ 209 w 300"/>
                  <a:gd name="T43" fmla="*/ 188 h 408"/>
                  <a:gd name="T44" fmla="*/ 192 w 300"/>
                  <a:gd name="T45" fmla="*/ 174 h 408"/>
                  <a:gd name="T46" fmla="*/ 171 w 300"/>
                  <a:gd name="T47" fmla="*/ 166 h 408"/>
                  <a:gd name="T48" fmla="*/ 150 w 300"/>
                  <a:gd name="T49" fmla="*/ 162 h 408"/>
                  <a:gd name="T50" fmla="*/ 234 w 300"/>
                  <a:gd name="T51" fmla="*/ 0 h 408"/>
                  <a:gd name="T52" fmla="*/ 300 w 300"/>
                  <a:gd name="T53" fmla="*/ 0 h 408"/>
                  <a:gd name="T54" fmla="*/ 300 w 300"/>
                  <a:gd name="T55" fmla="*/ 401 h 408"/>
                  <a:gd name="T56" fmla="*/ 234 w 300"/>
                  <a:gd name="T57" fmla="*/ 401 h 408"/>
                  <a:gd name="T58" fmla="*/ 234 w 300"/>
                  <a:gd name="T59" fmla="*/ 354 h 408"/>
                  <a:gd name="T60" fmla="*/ 220 w 300"/>
                  <a:gd name="T61" fmla="*/ 370 h 408"/>
                  <a:gd name="T62" fmla="*/ 202 w 300"/>
                  <a:gd name="T63" fmla="*/ 386 h 408"/>
                  <a:gd name="T64" fmla="*/ 183 w 300"/>
                  <a:gd name="T65" fmla="*/ 398 h 408"/>
                  <a:gd name="T66" fmla="*/ 160 w 300"/>
                  <a:gd name="T67" fmla="*/ 405 h 408"/>
                  <a:gd name="T68" fmla="*/ 134 w 300"/>
                  <a:gd name="T69" fmla="*/ 408 h 408"/>
                  <a:gd name="T70" fmla="*/ 105 w 300"/>
                  <a:gd name="T71" fmla="*/ 405 h 408"/>
                  <a:gd name="T72" fmla="*/ 78 w 300"/>
                  <a:gd name="T73" fmla="*/ 394 h 408"/>
                  <a:gd name="T74" fmla="*/ 52 w 300"/>
                  <a:gd name="T75" fmla="*/ 379 h 408"/>
                  <a:gd name="T76" fmla="*/ 31 w 300"/>
                  <a:gd name="T77" fmla="*/ 356 h 408"/>
                  <a:gd name="T78" fmla="*/ 14 w 300"/>
                  <a:gd name="T79" fmla="*/ 330 h 408"/>
                  <a:gd name="T80" fmla="*/ 3 w 300"/>
                  <a:gd name="T81" fmla="*/ 295 h 408"/>
                  <a:gd name="T82" fmla="*/ 0 w 300"/>
                  <a:gd name="T83" fmla="*/ 256 h 408"/>
                  <a:gd name="T84" fmla="*/ 0 w 300"/>
                  <a:gd name="T85" fmla="*/ 256 h 408"/>
                  <a:gd name="T86" fmla="*/ 3 w 300"/>
                  <a:gd name="T87" fmla="*/ 218 h 408"/>
                  <a:gd name="T88" fmla="*/ 14 w 300"/>
                  <a:gd name="T89" fmla="*/ 183 h 408"/>
                  <a:gd name="T90" fmla="*/ 31 w 300"/>
                  <a:gd name="T91" fmla="*/ 157 h 408"/>
                  <a:gd name="T92" fmla="*/ 52 w 300"/>
                  <a:gd name="T93" fmla="*/ 134 h 408"/>
                  <a:gd name="T94" fmla="*/ 77 w 300"/>
                  <a:gd name="T95" fmla="*/ 118 h 408"/>
                  <a:gd name="T96" fmla="*/ 105 w 300"/>
                  <a:gd name="T97" fmla="*/ 108 h 408"/>
                  <a:gd name="T98" fmla="*/ 134 w 300"/>
                  <a:gd name="T99" fmla="*/ 104 h 408"/>
                  <a:gd name="T100" fmla="*/ 160 w 300"/>
                  <a:gd name="T101" fmla="*/ 108 h 408"/>
                  <a:gd name="T102" fmla="*/ 183 w 300"/>
                  <a:gd name="T103" fmla="*/ 115 h 408"/>
                  <a:gd name="T104" fmla="*/ 202 w 300"/>
                  <a:gd name="T105" fmla="*/ 127 h 408"/>
                  <a:gd name="T106" fmla="*/ 220 w 300"/>
                  <a:gd name="T107" fmla="*/ 141 h 408"/>
                  <a:gd name="T108" fmla="*/ 234 w 300"/>
                  <a:gd name="T109" fmla="*/ 157 h 408"/>
                  <a:gd name="T110" fmla="*/ 234 w 300"/>
                  <a:gd name="T111"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408">
                    <a:moveTo>
                      <a:pt x="150" y="162"/>
                    </a:moveTo>
                    <a:lnTo>
                      <a:pt x="127" y="166"/>
                    </a:lnTo>
                    <a:lnTo>
                      <a:pt x="108" y="174"/>
                    </a:lnTo>
                    <a:lnTo>
                      <a:pt x="91" y="188"/>
                    </a:lnTo>
                    <a:lnTo>
                      <a:pt x="78" y="206"/>
                    </a:lnTo>
                    <a:lnTo>
                      <a:pt x="70" y="228"/>
                    </a:lnTo>
                    <a:lnTo>
                      <a:pt x="66" y="256"/>
                    </a:lnTo>
                    <a:lnTo>
                      <a:pt x="66" y="256"/>
                    </a:lnTo>
                    <a:lnTo>
                      <a:pt x="71" y="288"/>
                    </a:lnTo>
                    <a:lnTo>
                      <a:pt x="84" y="314"/>
                    </a:lnTo>
                    <a:lnTo>
                      <a:pt x="101" y="333"/>
                    </a:lnTo>
                    <a:lnTo>
                      <a:pt x="124" y="345"/>
                    </a:lnTo>
                    <a:lnTo>
                      <a:pt x="150" y="351"/>
                    </a:lnTo>
                    <a:lnTo>
                      <a:pt x="176" y="345"/>
                    </a:lnTo>
                    <a:lnTo>
                      <a:pt x="199" y="333"/>
                    </a:lnTo>
                    <a:lnTo>
                      <a:pt x="218" y="314"/>
                    </a:lnTo>
                    <a:lnTo>
                      <a:pt x="230" y="288"/>
                    </a:lnTo>
                    <a:lnTo>
                      <a:pt x="234" y="256"/>
                    </a:lnTo>
                    <a:lnTo>
                      <a:pt x="234" y="256"/>
                    </a:lnTo>
                    <a:lnTo>
                      <a:pt x="230" y="230"/>
                    </a:lnTo>
                    <a:lnTo>
                      <a:pt x="222" y="207"/>
                    </a:lnTo>
                    <a:lnTo>
                      <a:pt x="209" y="188"/>
                    </a:lnTo>
                    <a:lnTo>
                      <a:pt x="192" y="174"/>
                    </a:lnTo>
                    <a:lnTo>
                      <a:pt x="171" y="166"/>
                    </a:lnTo>
                    <a:lnTo>
                      <a:pt x="150" y="162"/>
                    </a:lnTo>
                    <a:close/>
                    <a:moveTo>
                      <a:pt x="234" y="0"/>
                    </a:moveTo>
                    <a:lnTo>
                      <a:pt x="300" y="0"/>
                    </a:lnTo>
                    <a:lnTo>
                      <a:pt x="300" y="401"/>
                    </a:lnTo>
                    <a:lnTo>
                      <a:pt x="234" y="401"/>
                    </a:lnTo>
                    <a:lnTo>
                      <a:pt x="234" y="354"/>
                    </a:lnTo>
                    <a:lnTo>
                      <a:pt x="220" y="370"/>
                    </a:lnTo>
                    <a:lnTo>
                      <a:pt x="202" y="386"/>
                    </a:lnTo>
                    <a:lnTo>
                      <a:pt x="183" y="398"/>
                    </a:lnTo>
                    <a:lnTo>
                      <a:pt x="160" y="405"/>
                    </a:lnTo>
                    <a:lnTo>
                      <a:pt x="134" y="408"/>
                    </a:lnTo>
                    <a:lnTo>
                      <a:pt x="105" y="405"/>
                    </a:lnTo>
                    <a:lnTo>
                      <a:pt x="78" y="394"/>
                    </a:lnTo>
                    <a:lnTo>
                      <a:pt x="52" y="379"/>
                    </a:lnTo>
                    <a:lnTo>
                      <a:pt x="31" y="356"/>
                    </a:lnTo>
                    <a:lnTo>
                      <a:pt x="14" y="330"/>
                    </a:lnTo>
                    <a:lnTo>
                      <a:pt x="3" y="295"/>
                    </a:lnTo>
                    <a:lnTo>
                      <a:pt x="0" y="256"/>
                    </a:lnTo>
                    <a:lnTo>
                      <a:pt x="0" y="256"/>
                    </a:lnTo>
                    <a:lnTo>
                      <a:pt x="3" y="218"/>
                    </a:lnTo>
                    <a:lnTo>
                      <a:pt x="14" y="183"/>
                    </a:lnTo>
                    <a:lnTo>
                      <a:pt x="31" y="157"/>
                    </a:lnTo>
                    <a:lnTo>
                      <a:pt x="52" y="134"/>
                    </a:lnTo>
                    <a:lnTo>
                      <a:pt x="77" y="118"/>
                    </a:lnTo>
                    <a:lnTo>
                      <a:pt x="105" y="108"/>
                    </a:lnTo>
                    <a:lnTo>
                      <a:pt x="134" y="104"/>
                    </a:lnTo>
                    <a:lnTo>
                      <a:pt x="160" y="108"/>
                    </a:lnTo>
                    <a:lnTo>
                      <a:pt x="183" y="115"/>
                    </a:lnTo>
                    <a:lnTo>
                      <a:pt x="202" y="127"/>
                    </a:lnTo>
                    <a:lnTo>
                      <a:pt x="220" y="141"/>
                    </a:lnTo>
                    <a:lnTo>
                      <a:pt x="234" y="157"/>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7189973" y="2922062"/>
              <a:ext cx="353840" cy="286137"/>
            </a:xfrm>
            <a:prstGeom prst="rect">
              <a:avLst/>
            </a:prstGeom>
            <a:noFill/>
          </p:spPr>
          <p:txBody>
            <a:bodyPr wrap="none" rtlCol="0">
              <a:spAutoFit/>
            </a:bodyPr>
            <a:lstStyle/>
            <a:p>
              <a:r>
                <a:rPr lang="en-US" sz="1200" dirty="0" smtClean="0">
                  <a:solidFill>
                    <a:schemeClr val="bg1"/>
                  </a:solidFill>
                  <a:latin typeface="Arial Black" pitchFamily="34" charset="0"/>
                </a:rPr>
                <a:t>®</a:t>
              </a:r>
              <a:endParaRPr lang="en-US" sz="1200" dirty="0">
                <a:solidFill>
                  <a:schemeClr val="bg1"/>
                </a:solidFill>
                <a:latin typeface="Arial Black" pitchFamily="34" charset="0"/>
              </a:endParaRPr>
            </a:p>
          </p:txBody>
        </p:sp>
      </p:grpSp>
      <p:sp>
        <p:nvSpPr>
          <p:cNvPr id="2" name="Title 1"/>
          <p:cNvSpPr>
            <a:spLocks noGrp="1"/>
          </p:cNvSpPr>
          <p:nvPr>
            <p:ph type="ctrTitle"/>
          </p:nvPr>
        </p:nvSpPr>
        <p:spPr>
          <a:xfrm>
            <a:off x="574486" y="1261181"/>
            <a:ext cx="6469781" cy="1132064"/>
          </a:xfrm>
        </p:spPr>
        <p:txBody>
          <a:bodyPr anchor="t">
            <a:normAutofit/>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5775" y="2463800"/>
            <a:ext cx="6458492" cy="2254956"/>
          </a:xfrm>
        </p:spPr>
        <p:txBody>
          <a:bodyPr lIns="0" rIns="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8442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userDrawn="1"/>
        </p:nvGrpSpPr>
        <p:grpSpPr>
          <a:xfrm>
            <a:off x="585775" y="529383"/>
            <a:ext cx="4249266" cy="671818"/>
            <a:chOff x="1900238" y="2922062"/>
            <a:chExt cx="5643575" cy="892261"/>
          </a:xfrm>
          <a:solidFill>
            <a:schemeClr val="bg1"/>
          </a:solidFill>
        </p:grpSpPr>
        <p:grpSp>
          <p:nvGrpSpPr>
            <p:cNvPr id="9" name="Group 8"/>
            <p:cNvGrpSpPr/>
            <p:nvPr/>
          </p:nvGrpSpPr>
          <p:grpSpPr>
            <a:xfrm>
              <a:off x="1900238" y="3043677"/>
              <a:ext cx="5343525" cy="770646"/>
              <a:chOff x="9599613" y="1468438"/>
              <a:chExt cx="4491038" cy="647700"/>
            </a:xfrm>
            <a:grpFill/>
          </p:grpSpPr>
          <p:sp>
            <p:nvSpPr>
              <p:cNvPr id="11" name="Freeform 36"/>
              <p:cNvSpPr>
                <a:spLocks noEditPoints="1"/>
              </p:cNvSpPr>
              <p:nvPr/>
            </p:nvSpPr>
            <p:spPr bwMode="auto">
              <a:xfrm>
                <a:off x="9599613" y="1495425"/>
                <a:ext cx="509588" cy="609600"/>
              </a:xfrm>
              <a:custGeom>
                <a:avLst/>
                <a:gdLst>
                  <a:gd name="T0" fmla="*/ 68 w 321"/>
                  <a:gd name="T1" fmla="*/ 218 h 384"/>
                  <a:gd name="T2" fmla="*/ 68 w 321"/>
                  <a:gd name="T3" fmla="*/ 325 h 384"/>
                  <a:gd name="T4" fmla="*/ 180 w 321"/>
                  <a:gd name="T5" fmla="*/ 325 h 384"/>
                  <a:gd name="T6" fmla="*/ 204 w 321"/>
                  <a:gd name="T7" fmla="*/ 323 h 384"/>
                  <a:gd name="T8" fmla="*/ 225 w 321"/>
                  <a:gd name="T9" fmla="*/ 316 h 384"/>
                  <a:gd name="T10" fmla="*/ 241 w 321"/>
                  <a:gd name="T11" fmla="*/ 306 h 384"/>
                  <a:gd name="T12" fmla="*/ 251 w 321"/>
                  <a:gd name="T13" fmla="*/ 290 h 384"/>
                  <a:gd name="T14" fmla="*/ 253 w 321"/>
                  <a:gd name="T15" fmla="*/ 273 h 384"/>
                  <a:gd name="T16" fmla="*/ 253 w 321"/>
                  <a:gd name="T17" fmla="*/ 271 h 384"/>
                  <a:gd name="T18" fmla="*/ 251 w 321"/>
                  <a:gd name="T19" fmla="*/ 253 h 384"/>
                  <a:gd name="T20" fmla="*/ 241 w 321"/>
                  <a:gd name="T21" fmla="*/ 239 h 384"/>
                  <a:gd name="T22" fmla="*/ 225 w 321"/>
                  <a:gd name="T23" fmla="*/ 227 h 384"/>
                  <a:gd name="T24" fmla="*/ 202 w 321"/>
                  <a:gd name="T25" fmla="*/ 222 h 384"/>
                  <a:gd name="T26" fmla="*/ 174 w 321"/>
                  <a:gd name="T27" fmla="*/ 218 h 384"/>
                  <a:gd name="T28" fmla="*/ 68 w 321"/>
                  <a:gd name="T29" fmla="*/ 218 h 384"/>
                  <a:gd name="T30" fmla="*/ 68 w 321"/>
                  <a:gd name="T31" fmla="*/ 59 h 384"/>
                  <a:gd name="T32" fmla="*/ 68 w 321"/>
                  <a:gd name="T33" fmla="*/ 162 h 384"/>
                  <a:gd name="T34" fmla="*/ 160 w 321"/>
                  <a:gd name="T35" fmla="*/ 162 h 384"/>
                  <a:gd name="T36" fmla="*/ 183 w 321"/>
                  <a:gd name="T37" fmla="*/ 159 h 384"/>
                  <a:gd name="T38" fmla="*/ 204 w 321"/>
                  <a:gd name="T39" fmla="*/ 154 h 384"/>
                  <a:gd name="T40" fmla="*/ 220 w 321"/>
                  <a:gd name="T41" fmla="*/ 143 h 384"/>
                  <a:gd name="T42" fmla="*/ 228 w 321"/>
                  <a:gd name="T43" fmla="*/ 129 h 384"/>
                  <a:gd name="T44" fmla="*/ 232 w 321"/>
                  <a:gd name="T45" fmla="*/ 110 h 384"/>
                  <a:gd name="T46" fmla="*/ 232 w 321"/>
                  <a:gd name="T47" fmla="*/ 108 h 384"/>
                  <a:gd name="T48" fmla="*/ 228 w 321"/>
                  <a:gd name="T49" fmla="*/ 91 h 384"/>
                  <a:gd name="T50" fmla="*/ 221 w 321"/>
                  <a:gd name="T51" fmla="*/ 79 h 384"/>
                  <a:gd name="T52" fmla="*/ 207 w 321"/>
                  <a:gd name="T53" fmla="*/ 68 h 384"/>
                  <a:gd name="T54" fmla="*/ 188 w 321"/>
                  <a:gd name="T55" fmla="*/ 61 h 384"/>
                  <a:gd name="T56" fmla="*/ 164 w 321"/>
                  <a:gd name="T57" fmla="*/ 59 h 384"/>
                  <a:gd name="T58" fmla="*/ 68 w 321"/>
                  <a:gd name="T59" fmla="*/ 59 h 384"/>
                  <a:gd name="T60" fmla="*/ 0 w 321"/>
                  <a:gd name="T61" fmla="*/ 0 h 384"/>
                  <a:gd name="T62" fmla="*/ 173 w 321"/>
                  <a:gd name="T63" fmla="*/ 0 h 384"/>
                  <a:gd name="T64" fmla="*/ 204 w 321"/>
                  <a:gd name="T65" fmla="*/ 2 h 384"/>
                  <a:gd name="T66" fmla="*/ 232 w 321"/>
                  <a:gd name="T67" fmla="*/ 9 h 384"/>
                  <a:gd name="T68" fmla="*/ 255 w 321"/>
                  <a:gd name="T69" fmla="*/ 19 h 384"/>
                  <a:gd name="T70" fmla="*/ 274 w 321"/>
                  <a:gd name="T71" fmla="*/ 33 h 384"/>
                  <a:gd name="T72" fmla="*/ 288 w 321"/>
                  <a:gd name="T73" fmla="*/ 52 h 384"/>
                  <a:gd name="T74" fmla="*/ 296 w 321"/>
                  <a:gd name="T75" fmla="*/ 73 h 384"/>
                  <a:gd name="T76" fmla="*/ 300 w 321"/>
                  <a:gd name="T77" fmla="*/ 98 h 384"/>
                  <a:gd name="T78" fmla="*/ 300 w 321"/>
                  <a:gd name="T79" fmla="*/ 98 h 384"/>
                  <a:gd name="T80" fmla="*/ 296 w 321"/>
                  <a:gd name="T81" fmla="*/ 124 h 384"/>
                  <a:gd name="T82" fmla="*/ 289 w 321"/>
                  <a:gd name="T83" fmla="*/ 145 h 384"/>
                  <a:gd name="T84" fmla="*/ 277 w 321"/>
                  <a:gd name="T85" fmla="*/ 161 h 384"/>
                  <a:gd name="T86" fmla="*/ 262 w 321"/>
                  <a:gd name="T87" fmla="*/ 175 h 384"/>
                  <a:gd name="T88" fmla="*/ 244 w 321"/>
                  <a:gd name="T89" fmla="*/ 185 h 384"/>
                  <a:gd name="T90" fmla="*/ 270 w 321"/>
                  <a:gd name="T91" fmla="*/ 196 h 384"/>
                  <a:gd name="T92" fmla="*/ 291 w 321"/>
                  <a:gd name="T93" fmla="*/ 210 h 384"/>
                  <a:gd name="T94" fmla="*/ 307 w 321"/>
                  <a:gd name="T95" fmla="*/ 227 h 384"/>
                  <a:gd name="T96" fmla="*/ 317 w 321"/>
                  <a:gd name="T97" fmla="*/ 250 h 384"/>
                  <a:gd name="T98" fmla="*/ 321 w 321"/>
                  <a:gd name="T99" fmla="*/ 278 h 384"/>
                  <a:gd name="T100" fmla="*/ 321 w 321"/>
                  <a:gd name="T101" fmla="*/ 280 h 384"/>
                  <a:gd name="T102" fmla="*/ 317 w 321"/>
                  <a:gd name="T103" fmla="*/ 306 h 384"/>
                  <a:gd name="T104" fmla="*/ 309 w 321"/>
                  <a:gd name="T105" fmla="*/ 330 h 384"/>
                  <a:gd name="T106" fmla="*/ 293 w 321"/>
                  <a:gd name="T107" fmla="*/ 349 h 384"/>
                  <a:gd name="T108" fmla="*/ 270 w 321"/>
                  <a:gd name="T109" fmla="*/ 365 h 384"/>
                  <a:gd name="T110" fmla="*/ 244 w 321"/>
                  <a:gd name="T111" fmla="*/ 376 h 384"/>
                  <a:gd name="T112" fmla="*/ 214 w 321"/>
                  <a:gd name="T113" fmla="*/ 383 h 384"/>
                  <a:gd name="T114" fmla="*/ 180 w 321"/>
                  <a:gd name="T115" fmla="*/ 384 h 384"/>
                  <a:gd name="T116" fmla="*/ 0 w 321"/>
                  <a:gd name="T117" fmla="*/ 384 h 384"/>
                  <a:gd name="T118" fmla="*/ 0 w 321"/>
                  <a:gd name="T1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 h="384">
                    <a:moveTo>
                      <a:pt x="68" y="218"/>
                    </a:moveTo>
                    <a:lnTo>
                      <a:pt x="68" y="325"/>
                    </a:lnTo>
                    <a:lnTo>
                      <a:pt x="180" y="325"/>
                    </a:lnTo>
                    <a:lnTo>
                      <a:pt x="204" y="323"/>
                    </a:lnTo>
                    <a:lnTo>
                      <a:pt x="225" y="316"/>
                    </a:lnTo>
                    <a:lnTo>
                      <a:pt x="241" y="306"/>
                    </a:lnTo>
                    <a:lnTo>
                      <a:pt x="251" y="290"/>
                    </a:lnTo>
                    <a:lnTo>
                      <a:pt x="253" y="273"/>
                    </a:lnTo>
                    <a:lnTo>
                      <a:pt x="253" y="271"/>
                    </a:lnTo>
                    <a:lnTo>
                      <a:pt x="251" y="253"/>
                    </a:lnTo>
                    <a:lnTo>
                      <a:pt x="241" y="239"/>
                    </a:lnTo>
                    <a:lnTo>
                      <a:pt x="225" y="227"/>
                    </a:lnTo>
                    <a:lnTo>
                      <a:pt x="202" y="222"/>
                    </a:lnTo>
                    <a:lnTo>
                      <a:pt x="174" y="218"/>
                    </a:lnTo>
                    <a:lnTo>
                      <a:pt x="68" y="218"/>
                    </a:lnTo>
                    <a:close/>
                    <a:moveTo>
                      <a:pt x="68" y="59"/>
                    </a:moveTo>
                    <a:lnTo>
                      <a:pt x="68" y="162"/>
                    </a:lnTo>
                    <a:lnTo>
                      <a:pt x="160" y="162"/>
                    </a:lnTo>
                    <a:lnTo>
                      <a:pt x="183" y="159"/>
                    </a:lnTo>
                    <a:lnTo>
                      <a:pt x="204" y="154"/>
                    </a:lnTo>
                    <a:lnTo>
                      <a:pt x="220" y="143"/>
                    </a:lnTo>
                    <a:lnTo>
                      <a:pt x="228" y="129"/>
                    </a:lnTo>
                    <a:lnTo>
                      <a:pt x="232" y="110"/>
                    </a:lnTo>
                    <a:lnTo>
                      <a:pt x="232" y="108"/>
                    </a:lnTo>
                    <a:lnTo>
                      <a:pt x="228" y="91"/>
                    </a:lnTo>
                    <a:lnTo>
                      <a:pt x="221" y="79"/>
                    </a:lnTo>
                    <a:lnTo>
                      <a:pt x="207" y="68"/>
                    </a:lnTo>
                    <a:lnTo>
                      <a:pt x="188" y="61"/>
                    </a:lnTo>
                    <a:lnTo>
                      <a:pt x="164" y="59"/>
                    </a:lnTo>
                    <a:lnTo>
                      <a:pt x="68" y="59"/>
                    </a:lnTo>
                    <a:close/>
                    <a:moveTo>
                      <a:pt x="0" y="0"/>
                    </a:moveTo>
                    <a:lnTo>
                      <a:pt x="173" y="0"/>
                    </a:lnTo>
                    <a:lnTo>
                      <a:pt x="204" y="2"/>
                    </a:lnTo>
                    <a:lnTo>
                      <a:pt x="232" y="9"/>
                    </a:lnTo>
                    <a:lnTo>
                      <a:pt x="255" y="19"/>
                    </a:lnTo>
                    <a:lnTo>
                      <a:pt x="274" y="33"/>
                    </a:lnTo>
                    <a:lnTo>
                      <a:pt x="288" y="52"/>
                    </a:lnTo>
                    <a:lnTo>
                      <a:pt x="296" y="73"/>
                    </a:lnTo>
                    <a:lnTo>
                      <a:pt x="300" y="98"/>
                    </a:lnTo>
                    <a:lnTo>
                      <a:pt x="300" y="98"/>
                    </a:lnTo>
                    <a:lnTo>
                      <a:pt x="296" y="124"/>
                    </a:lnTo>
                    <a:lnTo>
                      <a:pt x="289" y="145"/>
                    </a:lnTo>
                    <a:lnTo>
                      <a:pt x="277" y="161"/>
                    </a:lnTo>
                    <a:lnTo>
                      <a:pt x="262" y="175"/>
                    </a:lnTo>
                    <a:lnTo>
                      <a:pt x="244" y="185"/>
                    </a:lnTo>
                    <a:lnTo>
                      <a:pt x="270" y="196"/>
                    </a:lnTo>
                    <a:lnTo>
                      <a:pt x="291" y="210"/>
                    </a:lnTo>
                    <a:lnTo>
                      <a:pt x="307" y="227"/>
                    </a:lnTo>
                    <a:lnTo>
                      <a:pt x="317" y="250"/>
                    </a:lnTo>
                    <a:lnTo>
                      <a:pt x="321" y="278"/>
                    </a:lnTo>
                    <a:lnTo>
                      <a:pt x="321" y="280"/>
                    </a:lnTo>
                    <a:lnTo>
                      <a:pt x="317" y="306"/>
                    </a:lnTo>
                    <a:lnTo>
                      <a:pt x="309" y="330"/>
                    </a:lnTo>
                    <a:lnTo>
                      <a:pt x="293" y="349"/>
                    </a:lnTo>
                    <a:lnTo>
                      <a:pt x="270" y="365"/>
                    </a:lnTo>
                    <a:lnTo>
                      <a:pt x="244" y="376"/>
                    </a:lnTo>
                    <a:lnTo>
                      <a:pt x="214" y="383"/>
                    </a:lnTo>
                    <a:lnTo>
                      <a:pt x="180" y="384"/>
                    </a:lnTo>
                    <a:lnTo>
                      <a:pt x="0" y="38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37"/>
              <p:cNvSpPr>
                <a:spLocks noChangeArrowheads="1"/>
              </p:cNvSpPr>
              <p:nvPr/>
            </p:nvSpPr>
            <p:spPr bwMode="auto">
              <a:xfrm>
                <a:off x="10179051" y="1468438"/>
                <a:ext cx="107950" cy="636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8"/>
              <p:cNvSpPr>
                <a:spLocks noEditPoints="1"/>
              </p:cNvSpPr>
              <p:nvPr/>
            </p:nvSpPr>
            <p:spPr bwMode="auto">
              <a:xfrm>
                <a:off x="10350501" y="1639888"/>
                <a:ext cx="415925" cy="476250"/>
              </a:xfrm>
              <a:custGeom>
                <a:avLst/>
                <a:gdLst>
                  <a:gd name="T0" fmla="*/ 110 w 262"/>
                  <a:gd name="T1" fmla="*/ 161 h 300"/>
                  <a:gd name="T2" fmla="*/ 77 w 262"/>
                  <a:gd name="T3" fmla="*/ 176 h 300"/>
                  <a:gd name="T4" fmla="*/ 64 w 262"/>
                  <a:gd name="T5" fmla="*/ 206 h 300"/>
                  <a:gd name="T6" fmla="*/ 70 w 262"/>
                  <a:gd name="T7" fmla="*/ 225 h 300"/>
                  <a:gd name="T8" fmla="*/ 99 w 262"/>
                  <a:gd name="T9" fmla="*/ 248 h 300"/>
                  <a:gd name="T10" fmla="*/ 146 w 262"/>
                  <a:gd name="T11" fmla="*/ 248 h 300"/>
                  <a:gd name="T12" fmla="*/ 185 w 262"/>
                  <a:gd name="T13" fmla="*/ 227 h 300"/>
                  <a:gd name="T14" fmla="*/ 199 w 262"/>
                  <a:gd name="T15" fmla="*/ 189 h 300"/>
                  <a:gd name="T16" fmla="*/ 169 w 262"/>
                  <a:gd name="T17" fmla="*/ 161 h 300"/>
                  <a:gd name="T18" fmla="*/ 134 w 262"/>
                  <a:gd name="T19" fmla="*/ 0 h 300"/>
                  <a:gd name="T20" fmla="*/ 192 w 262"/>
                  <a:gd name="T21" fmla="*/ 7 h 300"/>
                  <a:gd name="T22" fmla="*/ 230 w 262"/>
                  <a:gd name="T23" fmla="*/ 31 h 300"/>
                  <a:gd name="T24" fmla="*/ 255 w 262"/>
                  <a:gd name="T25" fmla="*/ 70 h 300"/>
                  <a:gd name="T26" fmla="*/ 262 w 262"/>
                  <a:gd name="T27" fmla="*/ 122 h 300"/>
                  <a:gd name="T28" fmla="*/ 197 w 262"/>
                  <a:gd name="T29" fmla="*/ 293 h 300"/>
                  <a:gd name="T30" fmla="*/ 180 w 262"/>
                  <a:gd name="T31" fmla="*/ 274 h 300"/>
                  <a:gd name="T32" fmla="*/ 132 w 262"/>
                  <a:gd name="T33" fmla="*/ 297 h 300"/>
                  <a:gd name="T34" fmla="*/ 77 w 262"/>
                  <a:gd name="T35" fmla="*/ 297 h 300"/>
                  <a:gd name="T36" fmla="*/ 31 w 262"/>
                  <a:gd name="T37" fmla="*/ 278 h 300"/>
                  <a:gd name="T38" fmla="*/ 3 w 262"/>
                  <a:gd name="T39" fmla="*/ 237 h 300"/>
                  <a:gd name="T40" fmla="*/ 0 w 262"/>
                  <a:gd name="T41" fmla="*/ 209 h 300"/>
                  <a:gd name="T42" fmla="*/ 15 w 262"/>
                  <a:gd name="T43" fmla="*/ 157 h 300"/>
                  <a:gd name="T44" fmla="*/ 57 w 262"/>
                  <a:gd name="T45" fmla="*/ 126 h 300"/>
                  <a:gd name="T46" fmla="*/ 120 w 262"/>
                  <a:gd name="T47" fmla="*/ 115 h 300"/>
                  <a:gd name="T48" fmla="*/ 174 w 262"/>
                  <a:gd name="T49" fmla="*/ 120 h 300"/>
                  <a:gd name="T50" fmla="*/ 197 w 262"/>
                  <a:gd name="T51" fmla="*/ 120 h 300"/>
                  <a:gd name="T52" fmla="*/ 187 w 262"/>
                  <a:gd name="T53" fmla="*/ 80 h 300"/>
                  <a:gd name="T54" fmla="*/ 152 w 262"/>
                  <a:gd name="T55" fmla="*/ 59 h 300"/>
                  <a:gd name="T56" fmla="*/ 96 w 262"/>
                  <a:gd name="T57" fmla="*/ 59 h 300"/>
                  <a:gd name="T58" fmla="*/ 42 w 262"/>
                  <a:gd name="T59" fmla="*/ 75 h 300"/>
                  <a:gd name="T60" fmla="*/ 49 w 262"/>
                  <a:gd name="T61" fmla="*/ 14 h 300"/>
                  <a:gd name="T62" fmla="*/ 103 w 262"/>
                  <a:gd name="T63"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0">
                    <a:moveTo>
                      <a:pt x="132" y="157"/>
                    </a:moveTo>
                    <a:lnTo>
                      <a:pt x="110" y="161"/>
                    </a:lnTo>
                    <a:lnTo>
                      <a:pt x="91" y="166"/>
                    </a:lnTo>
                    <a:lnTo>
                      <a:pt x="77" y="176"/>
                    </a:lnTo>
                    <a:lnTo>
                      <a:pt x="68" y="190"/>
                    </a:lnTo>
                    <a:lnTo>
                      <a:pt x="64" y="206"/>
                    </a:lnTo>
                    <a:lnTo>
                      <a:pt x="64" y="208"/>
                    </a:lnTo>
                    <a:lnTo>
                      <a:pt x="70" y="225"/>
                    </a:lnTo>
                    <a:lnTo>
                      <a:pt x="80" y="239"/>
                    </a:lnTo>
                    <a:lnTo>
                      <a:pt x="99" y="248"/>
                    </a:lnTo>
                    <a:lnTo>
                      <a:pt x="122" y="251"/>
                    </a:lnTo>
                    <a:lnTo>
                      <a:pt x="146" y="248"/>
                    </a:lnTo>
                    <a:lnTo>
                      <a:pt x="167" y="241"/>
                    </a:lnTo>
                    <a:lnTo>
                      <a:pt x="185" y="227"/>
                    </a:lnTo>
                    <a:lnTo>
                      <a:pt x="195" y="209"/>
                    </a:lnTo>
                    <a:lnTo>
                      <a:pt x="199" y="189"/>
                    </a:lnTo>
                    <a:lnTo>
                      <a:pt x="199" y="169"/>
                    </a:lnTo>
                    <a:lnTo>
                      <a:pt x="169" y="161"/>
                    </a:lnTo>
                    <a:lnTo>
                      <a:pt x="132" y="157"/>
                    </a:lnTo>
                    <a:close/>
                    <a:moveTo>
                      <a:pt x="134" y="0"/>
                    </a:moveTo>
                    <a:lnTo>
                      <a:pt x="166" y="2"/>
                    </a:lnTo>
                    <a:lnTo>
                      <a:pt x="192" y="7"/>
                    </a:lnTo>
                    <a:lnTo>
                      <a:pt x="213" y="17"/>
                    </a:lnTo>
                    <a:lnTo>
                      <a:pt x="230" y="31"/>
                    </a:lnTo>
                    <a:lnTo>
                      <a:pt x="244" y="49"/>
                    </a:lnTo>
                    <a:lnTo>
                      <a:pt x="255" y="70"/>
                    </a:lnTo>
                    <a:lnTo>
                      <a:pt x="260" y="94"/>
                    </a:lnTo>
                    <a:lnTo>
                      <a:pt x="262" y="122"/>
                    </a:lnTo>
                    <a:lnTo>
                      <a:pt x="262" y="293"/>
                    </a:lnTo>
                    <a:lnTo>
                      <a:pt x="197" y="293"/>
                    </a:lnTo>
                    <a:lnTo>
                      <a:pt x="197" y="257"/>
                    </a:lnTo>
                    <a:lnTo>
                      <a:pt x="180" y="274"/>
                    </a:lnTo>
                    <a:lnTo>
                      <a:pt x="159" y="288"/>
                    </a:lnTo>
                    <a:lnTo>
                      <a:pt x="132" y="297"/>
                    </a:lnTo>
                    <a:lnTo>
                      <a:pt x="103" y="300"/>
                    </a:lnTo>
                    <a:lnTo>
                      <a:pt x="77" y="297"/>
                    </a:lnTo>
                    <a:lnTo>
                      <a:pt x="52" y="290"/>
                    </a:lnTo>
                    <a:lnTo>
                      <a:pt x="31" y="278"/>
                    </a:lnTo>
                    <a:lnTo>
                      <a:pt x="14" y="260"/>
                    </a:lnTo>
                    <a:lnTo>
                      <a:pt x="3" y="237"/>
                    </a:lnTo>
                    <a:lnTo>
                      <a:pt x="0" y="209"/>
                    </a:lnTo>
                    <a:lnTo>
                      <a:pt x="0" y="209"/>
                    </a:lnTo>
                    <a:lnTo>
                      <a:pt x="3" y="180"/>
                    </a:lnTo>
                    <a:lnTo>
                      <a:pt x="15" y="157"/>
                    </a:lnTo>
                    <a:lnTo>
                      <a:pt x="33" y="138"/>
                    </a:lnTo>
                    <a:lnTo>
                      <a:pt x="57" y="126"/>
                    </a:lnTo>
                    <a:lnTo>
                      <a:pt x="85" y="119"/>
                    </a:lnTo>
                    <a:lnTo>
                      <a:pt x="120" y="115"/>
                    </a:lnTo>
                    <a:lnTo>
                      <a:pt x="150" y="117"/>
                    </a:lnTo>
                    <a:lnTo>
                      <a:pt x="174" y="120"/>
                    </a:lnTo>
                    <a:lnTo>
                      <a:pt x="197" y="127"/>
                    </a:lnTo>
                    <a:lnTo>
                      <a:pt x="197" y="120"/>
                    </a:lnTo>
                    <a:lnTo>
                      <a:pt x="195" y="98"/>
                    </a:lnTo>
                    <a:lnTo>
                      <a:pt x="187" y="80"/>
                    </a:lnTo>
                    <a:lnTo>
                      <a:pt x="171" y="68"/>
                    </a:lnTo>
                    <a:lnTo>
                      <a:pt x="152" y="59"/>
                    </a:lnTo>
                    <a:lnTo>
                      <a:pt x="125" y="58"/>
                    </a:lnTo>
                    <a:lnTo>
                      <a:pt x="96" y="59"/>
                    </a:lnTo>
                    <a:lnTo>
                      <a:pt x="68" y="66"/>
                    </a:lnTo>
                    <a:lnTo>
                      <a:pt x="42" y="75"/>
                    </a:lnTo>
                    <a:lnTo>
                      <a:pt x="24" y="23"/>
                    </a:lnTo>
                    <a:lnTo>
                      <a:pt x="49" y="14"/>
                    </a:lnTo>
                    <a:lnTo>
                      <a:pt x="75" y="5"/>
                    </a:lnTo>
                    <a:lnTo>
                      <a:pt x="103"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
              <p:cNvSpPr>
                <a:spLocks/>
              </p:cNvSpPr>
              <p:nvPr/>
            </p:nvSpPr>
            <p:spPr bwMode="auto">
              <a:xfrm>
                <a:off x="10820401" y="1633538"/>
                <a:ext cx="427038" cy="482600"/>
              </a:xfrm>
              <a:custGeom>
                <a:avLst/>
                <a:gdLst>
                  <a:gd name="T0" fmla="*/ 152 w 269"/>
                  <a:gd name="T1" fmla="*/ 0 h 304"/>
                  <a:gd name="T2" fmla="*/ 182 w 269"/>
                  <a:gd name="T3" fmla="*/ 4 h 304"/>
                  <a:gd name="T4" fmla="*/ 208 w 269"/>
                  <a:gd name="T5" fmla="*/ 11 h 304"/>
                  <a:gd name="T6" fmla="*/ 231 w 269"/>
                  <a:gd name="T7" fmla="*/ 21 h 304"/>
                  <a:gd name="T8" fmla="*/ 250 w 269"/>
                  <a:gd name="T9" fmla="*/ 35 h 304"/>
                  <a:gd name="T10" fmla="*/ 268 w 269"/>
                  <a:gd name="T11" fmla="*/ 51 h 304"/>
                  <a:gd name="T12" fmla="*/ 226 w 269"/>
                  <a:gd name="T13" fmla="*/ 96 h 304"/>
                  <a:gd name="T14" fmla="*/ 210 w 269"/>
                  <a:gd name="T15" fmla="*/ 81 h 304"/>
                  <a:gd name="T16" fmla="*/ 194 w 269"/>
                  <a:gd name="T17" fmla="*/ 70 h 304"/>
                  <a:gd name="T18" fmla="*/ 173 w 269"/>
                  <a:gd name="T19" fmla="*/ 62 h 304"/>
                  <a:gd name="T20" fmla="*/ 151 w 269"/>
                  <a:gd name="T21" fmla="*/ 60 h 304"/>
                  <a:gd name="T22" fmla="*/ 124 w 269"/>
                  <a:gd name="T23" fmla="*/ 63 h 304"/>
                  <a:gd name="T24" fmla="*/ 100 w 269"/>
                  <a:gd name="T25" fmla="*/ 77 h 304"/>
                  <a:gd name="T26" fmla="*/ 83 w 269"/>
                  <a:gd name="T27" fmla="*/ 98 h 304"/>
                  <a:gd name="T28" fmla="*/ 72 w 269"/>
                  <a:gd name="T29" fmla="*/ 123 h 304"/>
                  <a:gd name="T30" fmla="*/ 67 w 269"/>
                  <a:gd name="T31" fmla="*/ 152 h 304"/>
                  <a:gd name="T32" fmla="*/ 67 w 269"/>
                  <a:gd name="T33" fmla="*/ 152 h 304"/>
                  <a:gd name="T34" fmla="*/ 72 w 269"/>
                  <a:gd name="T35" fmla="*/ 182 h 304"/>
                  <a:gd name="T36" fmla="*/ 83 w 269"/>
                  <a:gd name="T37" fmla="*/ 208 h 304"/>
                  <a:gd name="T38" fmla="*/ 102 w 269"/>
                  <a:gd name="T39" fmla="*/ 227 h 304"/>
                  <a:gd name="T40" fmla="*/ 126 w 269"/>
                  <a:gd name="T41" fmla="*/ 241 h 304"/>
                  <a:gd name="T42" fmla="*/ 154 w 269"/>
                  <a:gd name="T43" fmla="*/ 247 h 304"/>
                  <a:gd name="T44" fmla="*/ 177 w 269"/>
                  <a:gd name="T45" fmla="*/ 243 h 304"/>
                  <a:gd name="T46" fmla="*/ 196 w 269"/>
                  <a:gd name="T47" fmla="*/ 236 h 304"/>
                  <a:gd name="T48" fmla="*/ 213 w 269"/>
                  <a:gd name="T49" fmla="*/ 226 h 304"/>
                  <a:gd name="T50" fmla="*/ 229 w 269"/>
                  <a:gd name="T51" fmla="*/ 210 h 304"/>
                  <a:gd name="T52" fmla="*/ 269 w 269"/>
                  <a:gd name="T53" fmla="*/ 250 h 304"/>
                  <a:gd name="T54" fmla="*/ 252 w 269"/>
                  <a:gd name="T55" fmla="*/ 268 h 304"/>
                  <a:gd name="T56" fmla="*/ 231 w 269"/>
                  <a:gd name="T57" fmla="*/ 283 h 304"/>
                  <a:gd name="T58" fmla="*/ 208 w 269"/>
                  <a:gd name="T59" fmla="*/ 294 h 304"/>
                  <a:gd name="T60" fmla="*/ 182 w 269"/>
                  <a:gd name="T61" fmla="*/ 303 h 304"/>
                  <a:gd name="T62" fmla="*/ 151 w 269"/>
                  <a:gd name="T63" fmla="*/ 304 h 304"/>
                  <a:gd name="T64" fmla="*/ 116 w 269"/>
                  <a:gd name="T65" fmla="*/ 301 h 304"/>
                  <a:gd name="T66" fmla="*/ 83 w 269"/>
                  <a:gd name="T67" fmla="*/ 289 h 304"/>
                  <a:gd name="T68" fmla="*/ 55 w 269"/>
                  <a:gd name="T69" fmla="*/ 271 h 304"/>
                  <a:gd name="T70" fmla="*/ 32 w 269"/>
                  <a:gd name="T71" fmla="*/ 248 h 304"/>
                  <a:gd name="T72" fmla="*/ 14 w 269"/>
                  <a:gd name="T73" fmla="*/ 220 h 304"/>
                  <a:gd name="T74" fmla="*/ 4 w 269"/>
                  <a:gd name="T75" fmla="*/ 189 h 304"/>
                  <a:gd name="T76" fmla="*/ 0 w 269"/>
                  <a:gd name="T77" fmla="*/ 154 h 304"/>
                  <a:gd name="T78" fmla="*/ 0 w 269"/>
                  <a:gd name="T79" fmla="*/ 152 h 304"/>
                  <a:gd name="T80" fmla="*/ 4 w 269"/>
                  <a:gd name="T81" fmla="*/ 119 h 304"/>
                  <a:gd name="T82" fmla="*/ 14 w 269"/>
                  <a:gd name="T83" fmla="*/ 86 h 304"/>
                  <a:gd name="T84" fmla="*/ 32 w 269"/>
                  <a:gd name="T85" fmla="*/ 58 h 304"/>
                  <a:gd name="T86" fmla="*/ 56 w 269"/>
                  <a:gd name="T87" fmla="*/ 35 h 304"/>
                  <a:gd name="T88" fmla="*/ 84 w 269"/>
                  <a:gd name="T89" fmla="*/ 16 h 304"/>
                  <a:gd name="T90" fmla="*/ 116 w 269"/>
                  <a:gd name="T91" fmla="*/ 6 h 304"/>
                  <a:gd name="T92" fmla="*/ 152 w 269"/>
                  <a:gd name="T9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 h="304">
                    <a:moveTo>
                      <a:pt x="152" y="0"/>
                    </a:moveTo>
                    <a:lnTo>
                      <a:pt x="182" y="4"/>
                    </a:lnTo>
                    <a:lnTo>
                      <a:pt x="208" y="11"/>
                    </a:lnTo>
                    <a:lnTo>
                      <a:pt x="231" y="21"/>
                    </a:lnTo>
                    <a:lnTo>
                      <a:pt x="250" y="35"/>
                    </a:lnTo>
                    <a:lnTo>
                      <a:pt x="268" y="51"/>
                    </a:lnTo>
                    <a:lnTo>
                      <a:pt x="226" y="96"/>
                    </a:lnTo>
                    <a:lnTo>
                      <a:pt x="210" y="81"/>
                    </a:lnTo>
                    <a:lnTo>
                      <a:pt x="194" y="70"/>
                    </a:lnTo>
                    <a:lnTo>
                      <a:pt x="173" y="62"/>
                    </a:lnTo>
                    <a:lnTo>
                      <a:pt x="151" y="60"/>
                    </a:lnTo>
                    <a:lnTo>
                      <a:pt x="124" y="63"/>
                    </a:lnTo>
                    <a:lnTo>
                      <a:pt x="100" y="77"/>
                    </a:lnTo>
                    <a:lnTo>
                      <a:pt x="83" y="98"/>
                    </a:lnTo>
                    <a:lnTo>
                      <a:pt x="72" y="123"/>
                    </a:lnTo>
                    <a:lnTo>
                      <a:pt x="67" y="152"/>
                    </a:lnTo>
                    <a:lnTo>
                      <a:pt x="67" y="152"/>
                    </a:lnTo>
                    <a:lnTo>
                      <a:pt x="72" y="182"/>
                    </a:lnTo>
                    <a:lnTo>
                      <a:pt x="83" y="208"/>
                    </a:lnTo>
                    <a:lnTo>
                      <a:pt x="102" y="227"/>
                    </a:lnTo>
                    <a:lnTo>
                      <a:pt x="126" y="241"/>
                    </a:lnTo>
                    <a:lnTo>
                      <a:pt x="154" y="247"/>
                    </a:lnTo>
                    <a:lnTo>
                      <a:pt x="177" y="243"/>
                    </a:lnTo>
                    <a:lnTo>
                      <a:pt x="196" y="236"/>
                    </a:lnTo>
                    <a:lnTo>
                      <a:pt x="213" y="226"/>
                    </a:lnTo>
                    <a:lnTo>
                      <a:pt x="229" y="210"/>
                    </a:lnTo>
                    <a:lnTo>
                      <a:pt x="269" y="250"/>
                    </a:lnTo>
                    <a:lnTo>
                      <a:pt x="252" y="268"/>
                    </a:lnTo>
                    <a:lnTo>
                      <a:pt x="231" y="283"/>
                    </a:lnTo>
                    <a:lnTo>
                      <a:pt x="208" y="294"/>
                    </a:lnTo>
                    <a:lnTo>
                      <a:pt x="182" y="303"/>
                    </a:lnTo>
                    <a:lnTo>
                      <a:pt x="151" y="304"/>
                    </a:lnTo>
                    <a:lnTo>
                      <a:pt x="116" y="301"/>
                    </a:lnTo>
                    <a:lnTo>
                      <a:pt x="83" y="289"/>
                    </a:lnTo>
                    <a:lnTo>
                      <a:pt x="55" y="271"/>
                    </a:lnTo>
                    <a:lnTo>
                      <a:pt x="32" y="248"/>
                    </a:lnTo>
                    <a:lnTo>
                      <a:pt x="14" y="220"/>
                    </a:lnTo>
                    <a:lnTo>
                      <a:pt x="4" y="189"/>
                    </a:lnTo>
                    <a:lnTo>
                      <a:pt x="0" y="154"/>
                    </a:lnTo>
                    <a:lnTo>
                      <a:pt x="0" y="152"/>
                    </a:lnTo>
                    <a:lnTo>
                      <a:pt x="4" y="119"/>
                    </a:lnTo>
                    <a:lnTo>
                      <a:pt x="14" y="86"/>
                    </a:lnTo>
                    <a:lnTo>
                      <a:pt x="32" y="58"/>
                    </a:lnTo>
                    <a:lnTo>
                      <a:pt x="56" y="35"/>
                    </a:lnTo>
                    <a:lnTo>
                      <a:pt x="84" y="16"/>
                    </a:lnTo>
                    <a:lnTo>
                      <a:pt x="116" y="6"/>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p:cNvSpPr>
              <p:nvPr/>
            </p:nvSpPr>
            <p:spPr bwMode="auto">
              <a:xfrm>
                <a:off x="11303001" y="1468438"/>
                <a:ext cx="431800" cy="636588"/>
              </a:xfrm>
              <a:custGeom>
                <a:avLst/>
                <a:gdLst>
                  <a:gd name="T0" fmla="*/ 0 w 272"/>
                  <a:gd name="T1" fmla="*/ 0 h 401"/>
                  <a:gd name="T2" fmla="*/ 67 w 272"/>
                  <a:gd name="T3" fmla="*/ 0 h 401"/>
                  <a:gd name="T4" fmla="*/ 67 w 272"/>
                  <a:gd name="T5" fmla="*/ 241 h 401"/>
                  <a:gd name="T6" fmla="*/ 189 w 272"/>
                  <a:gd name="T7" fmla="*/ 111 h 401"/>
                  <a:gd name="T8" fmla="*/ 269 w 272"/>
                  <a:gd name="T9" fmla="*/ 111 h 401"/>
                  <a:gd name="T10" fmla="*/ 154 w 272"/>
                  <a:gd name="T11" fmla="*/ 230 h 401"/>
                  <a:gd name="T12" fmla="*/ 272 w 272"/>
                  <a:gd name="T13" fmla="*/ 401 h 401"/>
                  <a:gd name="T14" fmla="*/ 194 w 272"/>
                  <a:gd name="T15" fmla="*/ 401 h 401"/>
                  <a:gd name="T16" fmla="*/ 108 w 272"/>
                  <a:gd name="T17" fmla="*/ 276 h 401"/>
                  <a:gd name="T18" fmla="*/ 67 w 272"/>
                  <a:gd name="T19" fmla="*/ 319 h 401"/>
                  <a:gd name="T20" fmla="*/ 67 w 272"/>
                  <a:gd name="T21" fmla="*/ 401 h 401"/>
                  <a:gd name="T22" fmla="*/ 0 w 272"/>
                  <a:gd name="T23" fmla="*/ 401 h 401"/>
                  <a:gd name="T24" fmla="*/ 0 w 272"/>
                  <a:gd name="T2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401">
                    <a:moveTo>
                      <a:pt x="0" y="0"/>
                    </a:moveTo>
                    <a:lnTo>
                      <a:pt x="67" y="0"/>
                    </a:lnTo>
                    <a:lnTo>
                      <a:pt x="67" y="241"/>
                    </a:lnTo>
                    <a:lnTo>
                      <a:pt x="189" y="111"/>
                    </a:lnTo>
                    <a:lnTo>
                      <a:pt x="269" y="111"/>
                    </a:lnTo>
                    <a:lnTo>
                      <a:pt x="154" y="230"/>
                    </a:lnTo>
                    <a:lnTo>
                      <a:pt x="272" y="401"/>
                    </a:lnTo>
                    <a:lnTo>
                      <a:pt x="194" y="401"/>
                    </a:lnTo>
                    <a:lnTo>
                      <a:pt x="108" y="276"/>
                    </a:lnTo>
                    <a:lnTo>
                      <a:pt x="67" y="319"/>
                    </a:lnTo>
                    <a:lnTo>
                      <a:pt x="67" y="401"/>
                    </a:lnTo>
                    <a:lnTo>
                      <a:pt x="0" y="4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noEditPoints="1"/>
              </p:cNvSpPr>
              <p:nvPr/>
            </p:nvSpPr>
            <p:spPr bwMode="auto">
              <a:xfrm>
                <a:off x="11793538" y="1468438"/>
                <a:ext cx="476250" cy="647700"/>
              </a:xfrm>
              <a:custGeom>
                <a:avLst/>
                <a:gdLst>
                  <a:gd name="T0" fmla="*/ 149 w 300"/>
                  <a:gd name="T1" fmla="*/ 162 h 408"/>
                  <a:gd name="T2" fmla="*/ 122 w 300"/>
                  <a:gd name="T3" fmla="*/ 167 h 408"/>
                  <a:gd name="T4" fmla="*/ 100 w 300"/>
                  <a:gd name="T5" fmla="*/ 179 h 408"/>
                  <a:gd name="T6" fmla="*/ 80 w 300"/>
                  <a:gd name="T7" fmla="*/ 199 h 408"/>
                  <a:gd name="T8" fmla="*/ 68 w 300"/>
                  <a:gd name="T9" fmla="*/ 225 h 408"/>
                  <a:gd name="T10" fmla="*/ 65 w 300"/>
                  <a:gd name="T11" fmla="*/ 256 h 408"/>
                  <a:gd name="T12" fmla="*/ 65 w 300"/>
                  <a:gd name="T13" fmla="*/ 256 h 408"/>
                  <a:gd name="T14" fmla="*/ 68 w 300"/>
                  <a:gd name="T15" fmla="*/ 288 h 408"/>
                  <a:gd name="T16" fmla="*/ 80 w 300"/>
                  <a:gd name="T17" fmla="*/ 314 h 408"/>
                  <a:gd name="T18" fmla="*/ 100 w 300"/>
                  <a:gd name="T19" fmla="*/ 333 h 408"/>
                  <a:gd name="T20" fmla="*/ 122 w 300"/>
                  <a:gd name="T21" fmla="*/ 345 h 408"/>
                  <a:gd name="T22" fmla="*/ 149 w 300"/>
                  <a:gd name="T23" fmla="*/ 351 h 408"/>
                  <a:gd name="T24" fmla="*/ 171 w 300"/>
                  <a:gd name="T25" fmla="*/ 347 h 408"/>
                  <a:gd name="T26" fmla="*/ 190 w 300"/>
                  <a:gd name="T27" fmla="*/ 338 h 408"/>
                  <a:gd name="T28" fmla="*/ 208 w 300"/>
                  <a:gd name="T29" fmla="*/ 324 h 408"/>
                  <a:gd name="T30" fmla="*/ 220 w 300"/>
                  <a:gd name="T31" fmla="*/ 307 h 408"/>
                  <a:gd name="T32" fmla="*/ 229 w 300"/>
                  <a:gd name="T33" fmla="*/ 284 h 408"/>
                  <a:gd name="T34" fmla="*/ 232 w 300"/>
                  <a:gd name="T35" fmla="*/ 256 h 408"/>
                  <a:gd name="T36" fmla="*/ 232 w 300"/>
                  <a:gd name="T37" fmla="*/ 256 h 408"/>
                  <a:gd name="T38" fmla="*/ 227 w 300"/>
                  <a:gd name="T39" fmla="*/ 225 h 408"/>
                  <a:gd name="T40" fmla="*/ 217 w 300"/>
                  <a:gd name="T41" fmla="*/ 199 h 408"/>
                  <a:gd name="T42" fmla="*/ 197 w 300"/>
                  <a:gd name="T43" fmla="*/ 179 h 408"/>
                  <a:gd name="T44" fmla="*/ 175 w 300"/>
                  <a:gd name="T45" fmla="*/ 167 h 408"/>
                  <a:gd name="T46" fmla="*/ 149 w 300"/>
                  <a:gd name="T47" fmla="*/ 162 h 408"/>
                  <a:gd name="T48" fmla="*/ 0 w 300"/>
                  <a:gd name="T49" fmla="*/ 0 h 408"/>
                  <a:gd name="T50" fmla="*/ 66 w 300"/>
                  <a:gd name="T51" fmla="*/ 0 h 408"/>
                  <a:gd name="T52" fmla="*/ 66 w 300"/>
                  <a:gd name="T53" fmla="*/ 160 h 408"/>
                  <a:gd name="T54" fmla="*/ 80 w 300"/>
                  <a:gd name="T55" fmla="*/ 143 h 408"/>
                  <a:gd name="T56" fmla="*/ 96 w 300"/>
                  <a:gd name="T57" fmla="*/ 127 h 408"/>
                  <a:gd name="T58" fmla="*/ 115 w 300"/>
                  <a:gd name="T59" fmla="*/ 115 h 408"/>
                  <a:gd name="T60" fmla="*/ 138 w 300"/>
                  <a:gd name="T61" fmla="*/ 108 h 408"/>
                  <a:gd name="T62" fmla="*/ 164 w 300"/>
                  <a:gd name="T63" fmla="*/ 104 h 408"/>
                  <a:gd name="T64" fmla="*/ 194 w 300"/>
                  <a:gd name="T65" fmla="*/ 108 h 408"/>
                  <a:gd name="T66" fmla="*/ 222 w 300"/>
                  <a:gd name="T67" fmla="*/ 118 h 408"/>
                  <a:gd name="T68" fmla="*/ 246 w 300"/>
                  <a:gd name="T69" fmla="*/ 134 h 408"/>
                  <a:gd name="T70" fmla="*/ 269 w 300"/>
                  <a:gd name="T71" fmla="*/ 155 h 408"/>
                  <a:gd name="T72" fmla="*/ 285 w 300"/>
                  <a:gd name="T73" fmla="*/ 183 h 408"/>
                  <a:gd name="T74" fmla="*/ 295 w 300"/>
                  <a:gd name="T75" fmla="*/ 216 h 408"/>
                  <a:gd name="T76" fmla="*/ 300 w 300"/>
                  <a:gd name="T77" fmla="*/ 256 h 408"/>
                  <a:gd name="T78" fmla="*/ 300 w 300"/>
                  <a:gd name="T79" fmla="*/ 256 h 408"/>
                  <a:gd name="T80" fmla="*/ 295 w 300"/>
                  <a:gd name="T81" fmla="*/ 295 h 408"/>
                  <a:gd name="T82" fmla="*/ 285 w 300"/>
                  <a:gd name="T83" fmla="*/ 330 h 408"/>
                  <a:gd name="T84" fmla="*/ 269 w 300"/>
                  <a:gd name="T85" fmla="*/ 356 h 408"/>
                  <a:gd name="T86" fmla="*/ 246 w 300"/>
                  <a:gd name="T87" fmla="*/ 379 h 408"/>
                  <a:gd name="T88" fmla="*/ 222 w 300"/>
                  <a:gd name="T89" fmla="*/ 394 h 408"/>
                  <a:gd name="T90" fmla="*/ 194 w 300"/>
                  <a:gd name="T91" fmla="*/ 405 h 408"/>
                  <a:gd name="T92" fmla="*/ 164 w 300"/>
                  <a:gd name="T93" fmla="*/ 408 h 408"/>
                  <a:gd name="T94" fmla="*/ 138 w 300"/>
                  <a:gd name="T95" fmla="*/ 405 h 408"/>
                  <a:gd name="T96" fmla="*/ 115 w 300"/>
                  <a:gd name="T97" fmla="*/ 398 h 408"/>
                  <a:gd name="T98" fmla="*/ 96 w 300"/>
                  <a:gd name="T99" fmla="*/ 386 h 408"/>
                  <a:gd name="T100" fmla="*/ 79 w 300"/>
                  <a:gd name="T101" fmla="*/ 372 h 408"/>
                  <a:gd name="T102" fmla="*/ 66 w 300"/>
                  <a:gd name="T103" fmla="*/ 356 h 408"/>
                  <a:gd name="T104" fmla="*/ 66 w 300"/>
                  <a:gd name="T105" fmla="*/ 401 h 408"/>
                  <a:gd name="T106" fmla="*/ 0 w 300"/>
                  <a:gd name="T107" fmla="*/ 401 h 408"/>
                  <a:gd name="T108" fmla="*/ 0 w 300"/>
                  <a:gd name="T10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408">
                    <a:moveTo>
                      <a:pt x="149" y="162"/>
                    </a:moveTo>
                    <a:lnTo>
                      <a:pt x="122" y="167"/>
                    </a:lnTo>
                    <a:lnTo>
                      <a:pt x="100" y="179"/>
                    </a:lnTo>
                    <a:lnTo>
                      <a:pt x="80" y="199"/>
                    </a:lnTo>
                    <a:lnTo>
                      <a:pt x="68" y="225"/>
                    </a:lnTo>
                    <a:lnTo>
                      <a:pt x="65" y="256"/>
                    </a:lnTo>
                    <a:lnTo>
                      <a:pt x="65" y="256"/>
                    </a:lnTo>
                    <a:lnTo>
                      <a:pt x="68" y="288"/>
                    </a:lnTo>
                    <a:lnTo>
                      <a:pt x="80" y="314"/>
                    </a:lnTo>
                    <a:lnTo>
                      <a:pt x="100" y="333"/>
                    </a:lnTo>
                    <a:lnTo>
                      <a:pt x="122" y="345"/>
                    </a:lnTo>
                    <a:lnTo>
                      <a:pt x="149" y="351"/>
                    </a:lnTo>
                    <a:lnTo>
                      <a:pt x="171" y="347"/>
                    </a:lnTo>
                    <a:lnTo>
                      <a:pt x="190" y="338"/>
                    </a:lnTo>
                    <a:lnTo>
                      <a:pt x="208" y="324"/>
                    </a:lnTo>
                    <a:lnTo>
                      <a:pt x="220" y="307"/>
                    </a:lnTo>
                    <a:lnTo>
                      <a:pt x="229" y="284"/>
                    </a:lnTo>
                    <a:lnTo>
                      <a:pt x="232" y="256"/>
                    </a:lnTo>
                    <a:lnTo>
                      <a:pt x="232" y="256"/>
                    </a:lnTo>
                    <a:lnTo>
                      <a:pt x="227" y="225"/>
                    </a:lnTo>
                    <a:lnTo>
                      <a:pt x="217" y="199"/>
                    </a:lnTo>
                    <a:lnTo>
                      <a:pt x="197" y="179"/>
                    </a:lnTo>
                    <a:lnTo>
                      <a:pt x="175" y="167"/>
                    </a:lnTo>
                    <a:lnTo>
                      <a:pt x="149" y="162"/>
                    </a:lnTo>
                    <a:close/>
                    <a:moveTo>
                      <a:pt x="0" y="0"/>
                    </a:moveTo>
                    <a:lnTo>
                      <a:pt x="66" y="0"/>
                    </a:lnTo>
                    <a:lnTo>
                      <a:pt x="66" y="160"/>
                    </a:lnTo>
                    <a:lnTo>
                      <a:pt x="80" y="143"/>
                    </a:lnTo>
                    <a:lnTo>
                      <a:pt x="96" y="127"/>
                    </a:lnTo>
                    <a:lnTo>
                      <a:pt x="115" y="115"/>
                    </a:lnTo>
                    <a:lnTo>
                      <a:pt x="138" y="108"/>
                    </a:lnTo>
                    <a:lnTo>
                      <a:pt x="164" y="104"/>
                    </a:lnTo>
                    <a:lnTo>
                      <a:pt x="194" y="108"/>
                    </a:lnTo>
                    <a:lnTo>
                      <a:pt x="222" y="118"/>
                    </a:lnTo>
                    <a:lnTo>
                      <a:pt x="246" y="134"/>
                    </a:lnTo>
                    <a:lnTo>
                      <a:pt x="269" y="155"/>
                    </a:lnTo>
                    <a:lnTo>
                      <a:pt x="285" y="183"/>
                    </a:lnTo>
                    <a:lnTo>
                      <a:pt x="295" y="216"/>
                    </a:lnTo>
                    <a:lnTo>
                      <a:pt x="300" y="256"/>
                    </a:lnTo>
                    <a:lnTo>
                      <a:pt x="300" y="256"/>
                    </a:lnTo>
                    <a:lnTo>
                      <a:pt x="295" y="295"/>
                    </a:lnTo>
                    <a:lnTo>
                      <a:pt x="285" y="330"/>
                    </a:lnTo>
                    <a:lnTo>
                      <a:pt x="269" y="356"/>
                    </a:lnTo>
                    <a:lnTo>
                      <a:pt x="246" y="379"/>
                    </a:lnTo>
                    <a:lnTo>
                      <a:pt x="222" y="394"/>
                    </a:lnTo>
                    <a:lnTo>
                      <a:pt x="194" y="405"/>
                    </a:lnTo>
                    <a:lnTo>
                      <a:pt x="164" y="408"/>
                    </a:lnTo>
                    <a:lnTo>
                      <a:pt x="138" y="405"/>
                    </a:lnTo>
                    <a:lnTo>
                      <a:pt x="115" y="398"/>
                    </a:lnTo>
                    <a:lnTo>
                      <a:pt x="96" y="386"/>
                    </a:lnTo>
                    <a:lnTo>
                      <a:pt x="79" y="372"/>
                    </a:lnTo>
                    <a:lnTo>
                      <a:pt x="66" y="356"/>
                    </a:lnTo>
                    <a:lnTo>
                      <a:pt x="66" y="401"/>
                    </a:lnTo>
                    <a:lnTo>
                      <a:pt x="0" y="4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noEditPoints="1"/>
              </p:cNvSpPr>
              <p:nvPr/>
            </p:nvSpPr>
            <p:spPr bwMode="auto">
              <a:xfrm>
                <a:off x="12306301" y="1633538"/>
                <a:ext cx="493713" cy="482600"/>
              </a:xfrm>
              <a:custGeom>
                <a:avLst/>
                <a:gdLst>
                  <a:gd name="T0" fmla="*/ 155 w 311"/>
                  <a:gd name="T1" fmla="*/ 60 h 304"/>
                  <a:gd name="T2" fmla="*/ 129 w 311"/>
                  <a:gd name="T3" fmla="*/ 63 h 304"/>
                  <a:gd name="T4" fmla="*/ 108 w 311"/>
                  <a:gd name="T5" fmla="*/ 72 h 304"/>
                  <a:gd name="T6" fmla="*/ 91 w 311"/>
                  <a:gd name="T7" fmla="*/ 86 h 304"/>
                  <a:gd name="T8" fmla="*/ 79 w 311"/>
                  <a:gd name="T9" fmla="*/ 105 h 304"/>
                  <a:gd name="T10" fmla="*/ 70 w 311"/>
                  <a:gd name="T11" fmla="*/ 128 h 304"/>
                  <a:gd name="T12" fmla="*/ 68 w 311"/>
                  <a:gd name="T13" fmla="*/ 152 h 304"/>
                  <a:gd name="T14" fmla="*/ 68 w 311"/>
                  <a:gd name="T15" fmla="*/ 152 h 304"/>
                  <a:gd name="T16" fmla="*/ 72 w 311"/>
                  <a:gd name="T17" fmla="*/ 182 h 304"/>
                  <a:gd name="T18" fmla="*/ 84 w 311"/>
                  <a:gd name="T19" fmla="*/ 208 h 304"/>
                  <a:gd name="T20" fmla="*/ 103 w 311"/>
                  <a:gd name="T21" fmla="*/ 227 h 304"/>
                  <a:gd name="T22" fmla="*/ 127 w 311"/>
                  <a:gd name="T23" fmla="*/ 241 h 304"/>
                  <a:gd name="T24" fmla="*/ 155 w 311"/>
                  <a:gd name="T25" fmla="*/ 247 h 304"/>
                  <a:gd name="T26" fmla="*/ 182 w 311"/>
                  <a:gd name="T27" fmla="*/ 243 h 304"/>
                  <a:gd name="T28" fmla="*/ 203 w 311"/>
                  <a:gd name="T29" fmla="*/ 233 h 304"/>
                  <a:gd name="T30" fmla="*/ 220 w 311"/>
                  <a:gd name="T31" fmla="*/ 219 h 304"/>
                  <a:gd name="T32" fmla="*/ 234 w 311"/>
                  <a:gd name="T33" fmla="*/ 199 h 304"/>
                  <a:gd name="T34" fmla="*/ 241 w 311"/>
                  <a:gd name="T35" fmla="*/ 179 h 304"/>
                  <a:gd name="T36" fmla="*/ 244 w 311"/>
                  <a:gd name="T37" fmla="*/ 154 h 304"/>
                  <a:gd name="T38" fmla="*/ 244 w 311"/>
                  <a:gd name="T39" fmla="*/ 152 h 304"/>
                  <a:gd name="T40" fmla="*/ 239 w 311"/>
                  <a:gd name="T41" fmla="*/ 124 h 304"/>
                  <a:gd name="T42" fmla="*/ 227 w 311"/>
                  <a:gd name="T43" fmla="*/ 98 h 304"/>
                  <a:gd name="T44" fmla="*/ 210 w 311"/>
                  <a:gd name="T45" fmla="*/ 77 h 304"/>
                  <a:gd name="T46" fmla="*/ 185 w 311"/>
                  <a:gd name="T47" fmla="*/ 65 h 304"/>
                  <a:gd name="T48" fmla="*/ 155 w 311"/>
                  <a:gd name="T49" fmla="*/ 60 h 304"/>
                  <a:gd name="T50" fmla="*/ 155 w 311"/>
                  <a:gd name="T51" fmla="*/ 0 h 304"/>
                  <a:gd name="T52" fmla="*/ 192 w 311"/>
                  <a:gd name="T53" fmla="*/ 6 h 304"/>
                  <a:gd name="T54" fmla="*/ 225 w 311"/>
                  <a:gd name="T55" fmla="*/ 16 h 304"/>
                  <a:gd name="T56" fmla="*/ 255 w 311"/>
                  <a:gd name="T57" fmla="*/ 34 h 304"/>
                  <a:gd name="T58" fmla="*/ 278 w 311"/>
                  <a:gd name="T59" fmla="*/ 58 h 304"/>
                  <a:gd name="T60" fmla="*/ 295 w 311"/>
                  <a:gd name="T61" fmla="*/ 86 h 304"/>
                  <a:gd name="T62" fmla="*/ 307 w 311"/>
                  <a:gd name="T63" fmla="*/ 117 h 304"/>
                  <a:gd name="T64" fmla="*/ 311 w 311"/>
                  <a:gd name="T65" fmla="*/ 152 h 304"/>
                  <a:gd name="T66" fmla="*/ 311 w 311"/>
                  <a:gd name="T67" fmla="*/ 152 h 304"/>
                  <a:gd name="T68" fmla="*/ 307 w 311"/>
                  <a:gd name="T69" fmla="*/ 187 h 304"/>
                  <a:gd name="T70" fmla="*/ 295 w 311"/>
                  <a:gd name="T71" fmla="*/ 219 h 304"/>
                  <a:gd name="T72" fmla="*/ 278 w 311"/>
                  <a:gd name="T73" fmla="*/ 247 h 304"/>
                  <a:gd name="T74" fmla="*/ 253 w 311"/>
                  <a:gd name="T75" fmla="*/ 271 h 304"/>
                  <a:gd name="T76" fmla="*/ 225 w 311"/>
                  <a:gd name="T77" fmla="*/ 289 h 304"/>
                  <a:gd name="T78" fmla="*/ 192 w 311"/>
                  <a:gd name="T79" fmla="*/ 301 h 304"/>
                  <a:gd name="T80" fmla="*/ 155 w 311"/>
                  <a:gd name="T81" fmla="*/ 304 h 304"/>
                  <a:gd name="T82" fmla="*/ 119 w 311"/>
                  <a:gd name="T83" fmla="*/ 301 h 304"/>
                  <a:gd name="T84" fmla="*/ 86 w 311"/>
                  <a:gd name="T85" fmla="*/ 289 h 304"/>
                  <a:gd name="T86" fmla="*/ 58 w 311"/>
                  <a:gd name="T87" fmla="*/ 271 h 304"/>
                  <a:gd name="T88" fmla="*/ 33 w 311"/>
                  <a:gd name="T89" fmla="*/ 248 h 304"/>
                  <a:gd name="T90" fmla="*/ 16 w 311"/>
                  <a:gd name="T91" fmla="*/ 220 h 304"/>
                  <a:gd name="T92" fmla="*/ 5 w 311"/>
                  <a:gd name="T93" fmla="*/ 189 h 304"/>
                  <a:gd name="T94" fmla="*/ 0 w 311"/>
                  <a:gd name="T95" fmla="*/ 154 h 304"/>
                  <a:gd name="T96" fmla="*/ 0 w 311"/>
                  <a:gd name="T97" fmla="*/ 152 h 304"/>
                  <a:gd name="T98" fmla="*/ 5 w 311"/>
                  <a:gd name="T99" fmla="*/ 119 h 304"/>
                  <a:gd name="T100" fmla="*/ 16 w 311"/>
                  <a:gd name="T101" fmla="*/ 86 h 304"/>
                  <a:gd name="T102" fmla="*/ 33 w 311"/>
                  <a:gd name="T103" fmla="*/ 58 h 304"/>
                  <a:gd name="T104" fmla="*/ 58 w 311"/>
                  <a:gd name="T105" fmla="*/ 35 h 304"/>
                  <a:gd name="T106" fmla="*/ 86 w 311"/>
                  <a:gd name="T107" fmla="*/ 16 h 304"/>
                  <a:gd name="T108" fmla="*/ 119 w 311"/>
                  <a:gd name="T109" fmla="*/ 6 h 304"/>
                  <a:gd name="T110" fmla="*/ 155 w 311"/>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1" h="304">
                    <a:moveTo>
                      <a:pt x="155" y="60"/>
                    </a:moveTo>
                    <a:lnTo>
                      <a:pt x="129" y="63"/>
                    </a:lnTo>
                    <a:lnTo>
                      <a:pt x="108" y="72"/>
                    </a:lnTo>
                    <a:lnTo>
                      <a:pt x="91" y="86"/>
                    </a:lnTo>
                    <a:lnTo>
                      <a:pt x="79" y="105"/>
                    </a:lnTo>
                    <a:lnTo>
                      <a:pt x="70" y="128"/>
                    </a:lnTo>
                    <a:lnTo>
                      <a:pt x="68" y="152"/>
                    </a:lnTo>
                    <a:lnTo>
                      <a:pt x="68" y="152"/>
                    </a:lnTo>
                    <a:lnTo>
                      <a:pt x="72" y="182"/>
                    </a:lnTo>
                    <a:lnTo>
                      <a:pt x="84" y="208"/>
                    </a:lnTo>
                    <a:lnTo>
                      <a:pt x="103" y="227"/>
                    </a:lnTo>
                    <a:lnTo>
                      <a:pt x="127" y="241"/>
                    </a:lnTo>
                    <a:lnTo>
                      <a:pt x="155" y="247"/>
                    </a:lnTo>
                    <a:lnTo>
                      <a:pt x="182" y="243"/>
                    </a:lnTo>
                    <a:lnTo>
                      <a:pt x="203" y="233"/>
                    </a:lnTo>
                    <a:lnTo>
                      <a:pt x="220" y="219"/>
                    </a:lnTo>
                    <a:lnTo>
                      <a:pt x="234" y="199"/>
                    </a:lnTo>
                    <a:lnTo>
                      <a:pt x="241" y="179"/>
                    </a:lnTo>
                    <a:lnTo>
                      <a:pt x="244" y="154"/>
                    </a:lnTo>
                    <a:lnTo>
                      <a:pt x="244" y="152"/>
                    </a:lnTo>
                    <a:lnTo>
                      <a:pt x="239" y="124"/>
                    </a:lnTo>
                    <a:lnTo>
                      <a:pt x="227" y="98"/>
                    </a:lnTo>
                    <a:lnTo>
                      <a:pt x="210" y="77"/>
                    </a:lnTo>
                    <a:lnTo>
                      <a:pt x="185" y="65"/>
                    </a:lnTo>
                    <a:lnTo>
                      <a:pt x="155" y="60"/>
                    </a:lnTo>
                    <a:close/>
                    <a:moveTo>
                      <a:pt x="155" y="0"/>
                    </a:moveTo>
                    <a:lnTo>
                      <a:pt x="192" y="6"/>
                    </a:lnTo>
                    <a:lnTo>
                      <a:pt x="225" y="16"/>
                    </a:lnTo>
                    <a:lnTo>
                      <a:pt x="255" y="34"/>
                    </a:lnTo>
                    <a:lnTo>
                      <a:pt x="278" y="58"/>
                    </a:lnTo>
                    <a:lnTo>
                      <a:pt x="295" y="86"/>
                    </a:lnTo>
                    <a:lnTo>
                      <a:pt x="307" y="117"/>
                    </a:lnTo>
                    <a:lnTo>
                      <a:pt x="311" y="152"/>
                    </a:lnTo>
                    <a:lnTo>
                      <a:pt x="311" y="152"/>
                    </a:lnTo>
                    <a:lnTo>
                      <a:pt x="307" y="187"/>
                    </a:lnTo>
                    <a:lnTo>
                      <a:pt x="295" y="219"/>
                    </a:lnTo>
                    <a:lnTo>
                      <a:pt x="278" y="247"/>
                    </a:lnTo>
                    <a:lnTo>
                      <a:pt x="253" y="271"/>
                    </a:lnTo>
                    <a:lnTo>
                      <a:pt x="225" y="289"/>
                    </a:lnTo>
                    <a:lnTo>
                      <a:pt x="192" y="301"/>
                    </a:lnTo>
                    <a:lnTo>
                      <a:pt x="155" y="304"/>
                    </a:lnTo>
                    <a:lnTo>
                      <a:pt x="119" y="301"/>
                    </a:lnTo>
                    <a:lnTo>
                      <a:pt x="86" y="289"/>
                    </a:lnTo>
                    <a:lnTo>
                      <a:pt x="58" y="271"/>
                    </a:lnTo>
                    <a:lnTo>
                      <a:pt x="33" y="248"/>
                    </a:lnTo>
                    <a:lnTo>
                      <a:pt x="16" y="220"/>
                    </a:lnTo>
                    <a:lnTo>
                      <a:pt x="5" y="189"/>
                    </a:lnTo>
                    <a:lnTo>
                      <a:pt x="0" y="154"/>
                    </a:lnTo>
                    <a:lnTo>
                      <a:pt x="0" y="152"/>
                    </a:lnTo>
                    <a:lnTo>
                      <a:pt x="5" y="119"/>
                    </a:lnTo>
                    <a:lnTo>
                      <a:pt x="16" y="86"/>
                    </a:lnTo>
                    <a:lnTo>
                      <a:pt x="33" y="58"/>
                    </a:lnTo>
                    <a:lnTo>
                      <a:pt x="58" y="35"/>
                    </a:lnTo>
                    <a:lnTo>
                      <a:pt x="86" y="16"/>
                    </a:lnTo>
                    <a:lnTo>
                      <a:pt x="119" y="6"/>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noEditPoints="1"/>
              </p:cNvSpPr>
              <p:nvPr/>
            </p:nvSpPr>
            <p:spPr bwMode="auto">
              <a:xfrm>
                <a:off x="12833351" y="1639888"/>
                <a:ext cx="417513" cy="476250"/>
              </a:xfrm>
              <a:custGeom>
                <a:avLst/>
                <a:gdLst>
                  <a:gd name="T0" fmla="*/ 110 w 263"/>
                  <a:gd name="T1" fmla="*/ 161 h 300"/>
                  <a:gd name="T2" fmla="*/ 76 w 263"/>
                  <a:gd name="T3" fmla="*/ 176 h 300"/>
                  <a:gd name="T4" fmla="*/ 64 w 263"/>
                  <a:gd name="T5" fmla="*/ 206 h 300"/>
                  <a:gd name="T6" fmla="*/ 70 w 263"/>
                  <a:gd name="T7" fmla="*/ 225 h 300"/>
                  <a:gd name="T8" fmla="*/ 99 w 263"/>
                  <a:gd name="T9" fmla="*/ 248 h 300"/>
                  <a:gd name="T10" fmla="*/ 146 w 263"/>
                  <a:gd name="T11" fmla="*/ 248 h 300"/>
                  <a:gd name="T12" fmla="*/ 185 w 263"/>
                  <a:gd name="T13" fmla="*/ 227 h 300"/>
                  <a:gd name="T14" fmla="*/ 199 w 263"/>
                  <a:gd name="T15" fmla="*/ 189 h 300"/>
                  <a:gd name="T16" fmla="*/ 169 w 263"/>
                  <a:gd name="T17" fmla="*/ 161 h 300"/>
                  <a:gd name="T18" fmla="*/ 134 w 263"/>
                  <a:gd name="T19" fmla="*/ 0 h 300"/>
                  <a:gd name="T20" fmla="*/ 192 w 263"/>
                  <a:gd name="T21" fmla="*/ 7 h 300"/>
                  <a:gd name="T22" fmla="*/ 232 w 263"/>
                  <a:gd name="T23" fmla="*/ 31 h 300"/>
                  <a:gd name="T24" fmla="*/ 255 w 263"/>
                  <a:gd name="T25" fmla="*/ 70 h 300"/>
                  <a:gd name="T26" fmla="*/ 263 w 263"/>
                  <a:gd name="T27" fmla="*/ 122 h 300"/>
                  <a:gd name="T28" fmla="*/ 197 w 263"/>
                  <a:gd name="T29" fmla="*/ 293 h 300"/>
                  <a:gd name="T30" fmla="*/ 181 w 263"/>
                  <a:gd name="T31" fmla="*/ 274 h 300"/>
                  <a:gd name="T32" fmla="*/ 134 w 263"/>
                  <a:gd name="T33" fmla="*/ 297 h 300"/>
                  <a:gd name="T34" fmla="*/ 76 w 263"/>
                  <a:gd name="T35" fmla="*/ 297 h 300"/>
                  <a:gd name="T36" fmla="*/ 31 w 263"/>
                  <a:gd name="T37" fmla="*/ 278 h 300"/>
                  <a:gd name="T38" fmla="*/ 3 w 263"/>
                  <a:gd name="T39" fmla="*/ 237 h 300"/>
                  <a:gd name="T40" fmla="*/ 0 w 263"/>
                  <a:gd name="T41" fmla="*/ 209 h 300"/>
                  <a:gd name="T42" fmla="*/ 15 w 263"/>
                  <a:gd name="T43" fmla="*/ 157 h 300"/>
                  <a:gd name="T44" fmla="*/ 57 w 263"/>
                  <a:gd name="T45" fmla="*/ 126 h 300"/>
                  <a:gd name="T46" fmla="*/ 120 w 263"/>
                  <a:gd name="T47" fmla="*/ 115 h 300"/>
                  <a:gd name="T48" fmla="*/ 174 w 263"/>
                  <a:gd name="T49" fmla="*/ 120 h 300"/>
                  <a:gd name="T50" fmla="*/ 199 w 263"/>
                  <a:gd name="T51" fmla="*/ 120 h 300"/>
                  <a:gd name="T52" fmla="*/ 186 w 263"/>
                  <a:gd name="T53" fmla="*/ 80 h 300"/>
                  <a:gd name="T54" fmla="*/ 152 w 263"/>
                  <a:gd name="T55" fmla="*/ 59 h 300"/>
                  <a:gd name="T56" fmla="*/ 96 w 263"/>
                  <a:gd name="T57" fmla="*/ 59 h 300"/>
                  <a:gd name="T58" fmla="*/ 43 w 263"/>
                  <a:gd name="T59" fmla="*/ 75 h 300"/>
                  <a:gd name="T60" fmla="*/ 50 w 263"/>
                  <a:gd name="T61" fmla="*/ 14 h 300"/>
                  <a:gd name="T62" fmla="*/ 103 w 263"/>
                  <a:gd name="T63"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00">
                    <a:moveTo>
                      <a:pt x="134" y="157"/>
                    </a:moveTo>
                    <a:lnTo>
                      <a:pt x="110" y="161"/>
                    </a:lnTo>
                    <a:lnTo>
                      <a:pt x="90" y="166"/>
                    </a:lnTo>
                    <a:lnTo>
                      <a:pt x="76" y="176"/>
                    </a:lnTo>
                    <a:lnTo>
                      <a:pt x="68" y="190"/>
                    </a:lnTo>
                    <a:lnTo>
                      <a:pt x="64" y="206"/>
                    </a:lnTo>
                    <a:lnTo>
                      <a:pt x="64" y="208"/>
                    </a:lnTo>
                    <a:lnTo>
                      <a:pt x="70" y="225"/>
                    </a:lnTo>
                    <a:lnTo>
                      <a:pt x="82" y="239"/>
                    </a:lnTo>
                    <a:lnTo>
                      <a:pt x="99" y="248"/>
                    </a:lnTo>
                    <a:lnTo>
                      <a:pt x="122" y="251"/>
                    </a:lnTo>
                    <a:lnTo>
                      <a:pt x="146" y="248"/>
                    </a:lnTo>
                    <a:lnTo>
                      <a:pt x="167" y="241"/>
                    </a:lnTo>
                    <a:lnTo>
                      <a:pt x="185" y="227"/>
                    </a:lnTo>
                    <a:lnTo>
                      <a:pt x="195" y="209"/>
                    </a:lnTo>
                    <a:lnTo>
                      <a:pt x="199" y="189"/>
                    </a:lnTo>
                    <a:lnTo>
                      <a:pt x="199" y="169"/>
                    </a:lnTo>
                    <a:lnTo>
                      <a:pt x="169" y="161"/>
                    </a:lnTo>
                    <a:lnTo>
                      <a:pt x="134" y="157"/>
                    </a:lnTo>
                    <a:close/>
                    <a:moveTo>
                      <a:pt x="134" y="0"/>
                    </a:moveTo>
                    <a:lnTo>
                      <a:pt x="166" y="2"/>
                    </a:lnTo>
                    <a:lnTo>
                      <a:pt x="192" y="7"/>
                    </a:lnTo>
                    <a:lnTo>
                      <a:pt x="214" y="17"/>
                    </a:lnTo>
                    <a:lnTo>
                      <a:pt x="232" y="31"/>
                    </a:lnTo>
                    <a:lnTo>
                      <a:pt x="246" y="49"/>
                    </a:lnTo>
                    <a:lnTo>
                      <a:pt x="255" y="70"/>
                    </a:lnTo>
                    <a:lnTo>
                      <a:pt x="262" y="94"/>
                    </a:lnTo>
                    <a:lnTo>
                      <a:pt x="263" y="122"/>
                    </a:lnTo>
                    <a:lnTo>
                      <a:pt x="263" y="293"/>
                    </a:lnTo>
                    <a:lnTo>
                      <a:pt x="197" y="293"/>
                    </a:lnTo>
                    <a:lnTo>
                      <a:pt x="197" y="257"/>
                    </a:lnTo>
                    <a:lnTo>
                      <a:pt x="181" y="274"/>
                    </a:lnTo>
                    <a:lnTo>
                      <a:pt x="160" y="288"/>
                    </a:lnTo>
                    <a:lnTo>
                      <a:pt x="134" y="297"/>
                    </a:lnTo>
                    <a:lnTo>
                      <a:pt x="103" y="300"/>
                    </a:lnTo>
                    <a:lnTo>
                      <a:pt x="76" y="297"/>
                    </a:lnTo>
                    <a:lnTo>
                      <a:pt x="52" y="290"/>
                    </a:lnTo>
                    <a:lnTo>
                      <a:pt x="31" y="278"/>
                    </a:lnTo>
                    <a:lnTo>
                      <a:pt x="15" y="260"/>
                    </a:lnTo>
                    <a:lnTo>
                      <a:pt x="3" y="237"/>
                    </a:lnTo>
                    <a:lnTo>
                      <a:pt x="0" y="209"/>
                    </a:lnTo>
                    <a:lnTo>
                      <a:pt x="0" y="209"/>
                    </a:lnTo>
                    <a:lnTo>
                      <a:pt x="5" y="180"/>
                    </a:lnTo>
                    <a:lnTo>
                      <a:pt x="15" y="157"/>
                    </a:lnTo>
                    <a:lnTo>
                      <a:pt x="33" y="138"/>
                    </a:lnTo>
                    <a:lnTo>
                      <a:pt x="57" y="126"/>
                    </a:lnTo>
                    <a:lnTo>
                      <a:pt x="87" y="119"/>
                    </a:lnTo>
                    <a:lnTo>
                      <a:pt x="120" y="115"/>
                    </a:lnTo>
                    <a:lnTo>
                      <a:pt x="150" y="117"/>
                    </a:lnTo>
                    <a:lnTo>
                      <a:pt x="174" y="120"/>
                    </a:lnTo>
                    <a:lnTo>
                      <a:pt x="199" y="127"/>
                    </a:lnTo>
                    <a:lnTo>
                      <a:pt x="199" y="120"/>
                    </a:lnTo>
                    <a:lnTo>
                      <a:pt x="195" y="98"/>
                    </a:lnTo>
                    <a:lnTo>
                      <a:pt x="186" y="80"/>
                    </a:lnTo>
                    <a:lnTo>
                      <a:pt x="172" y="68"/>
                    </a:lnTo>
                    <a:lnTo>
                      <a:pt x="152" y="59"/>
                    </a:lnTo>
                    <a:lnTo>
                      <a:pt x="125" y="58"/>
                    </a:lnTo>
                    <a:lnTo>
                      <a:pt x="96" y="59"/>
                    </a:lnTo>
                    <a:lnTo>
                      <a:pt x="70" y="66"/>
                    </a:lnTo>
                    <a:lnTo>
                      <a:pt x="43" y="75"/>
                    </a:lnTo>
                    <a:lnTo>
                      <a:pt x="26" y="23"/>
                    </a:lnTo>
                    <a:lnTo>
                      <a:pt x="50" y="14"/>
                    </a:lnTo>
                    <a:lnTo>
                      <a:pt x="75" y="5"/>
                    </a:lnTo>
                    <a:lnTo>
                      <a:pt x="103"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13331826" y="1633538"/>
                <a:ext cx="268288" cy="471488"/>
              </a:xfrm>
              <a:custGeom>
                <a:avLst/>
                <a:gdLst>
                  <a:gd name="T0" fmla="*/ 169 w 169"/>
                  <a:gd name="T1" fmla="*/ 0 h 297"/>
                  <a:gd name="T2" fmla="*/ 169 w 169"/>
                  <a:gd name="T3" fmla="*/ 72 h 297"/>
                  <a:gd name="T4" fmla="*/ 166 w 169"/>
                  <a:gd name="T5" fmla="*/ 72 h 297"/>
                  <a:gd name="T6" fmla="*/ 138 w 169"/>
                  <a:gd name="T7" fmla="*/ 75 h 297"/>
                  <a:gd name="T8" fmla="*/ 115 w 169"/>
                  <a:gd name="T9" fmla="*/ 84 h 297"/>
                  <a:gd name="T10" fmla="*/ 94 w 169"/>
                  <a:gd name="T11" fmla="*/ 100 h 297"/>
                  <a:gd name="T12" fmla="*/ 80 w 169"/>
                  <a:gd name="T13" fmla="*/ 123 h 297"/>
                  <a:gd name="T14" fmla="*/ 70 w 169"/>
                  <a:gd name="T15" fmla="*/ 152 h 297"/>
                  <a:gd name="T16" fmla="*/ 66 w 169"/>
                  <a:gd name="T17" fmla="*/ 187 h 297"/>
                  <a:gd name="T18" fmla="*/ 66 w 169"/>
                  <a:gd name="T19" fmla="*/ 297 h 297"/>
                  <a:gd name="T20" fmla="*/ 0 w 169"/>
                  <a:gd name="T21" fmla="*/ 297 h 297"/>
                  <a:gd name="T22" fmla="*/ 0 w 169"/>
                  <a:gd name="T23" fmla="*/ 7 h 297"/>
                  <a:gd name="T24" fmla="*/ 66 w 169"/>
                  <a:gd name="T25" fmla="*/ 7 h 297"/>
                  <a:gd name="T26" fmla="*/ 66 w 169"/>
                  <a:gd name="T27" fmla="*/ 72 h 297"/>
                  <a:gd name="T28" fmla="*/ 80 w 169"/>
                  <a:gd name="T29" fmla="*/ 48 h 297"/>
                  <a:gd name="T30" fmla="*/ 96 w 169"/>
                  <a:gd name="T31" fmla="*/ 28 h 297"/>
                  <a:gd name="T32" fmla="*/ 117 w 169"/>
                  <a:gd name="T33" fmla="*/ 13 h 297"/>
                  <a:gd name="T34" fmla="*/ 141 w 169"/>
                  <a:gd name="T35" fmla="*/ 4 h 297"/>
                  <a:gd name="T36" fmla="*/ 169 w 169"/>
                  <a:gd name="T3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97">
                    <a:moveTo>
                      <a:pt x="169" y="0"/>
                    </a:moveTo>
                    <a:lnTo>
                      <a:pt x="169" y="72"/>
                    </a:lnTo>
                    <a:lnTo>
                      <a:pt x="166" y="72"/>
                    </a:lnTo>
                    <a:lnTo>
                      <a:pt x="138" y="75"/>
                    </a:lnTo>
                    <a:lnTo>
                      <a:pt x="115" y="84"/>
                    </a:lnTo>
                    <a:lnTo>
                      <a:pt x="94" y="100"/>
                    </a:lnTo>
                    <a:lnTo>
                      <a:pt x="80" y="123"/>
                    </a:lnTo>
                    <a:lnTo>
                      <a:pt x="70" y="152"/>
                    </a:lnTo>
                    <a:lnTo>
                      <a:pt x="66" y="187"/>
                    </a:lnTo>
                    <a:lnTo>
                      <a:pt x="66" y="297"/>
                    </a:lnTo>
                    <a:lnTo>
                      <a:pt x="0" y="297"/>
                    </a:lnTo>
                    <a:lnTo>
                      <a:pt x="0" y="7"/>
                    </a:lnTo>
                    <a:lnTo>
                      <a:pt x="66" y="7"/>
                    </a:lnTo>
                    <a:lnTo>
                      <a:pt x="66" y="72"/>
                    </a:lnTo>
                    <a:lnTo>
                      <a:pt x="80" y="48"/>
                    </a:lnTo>
                    <a:lnTo>
                      <a:pt x="96" y="28"/>
                    </a:lnTo>
                    <a:lnTo>
                      <a:pt x="117" y="13"/>
                    </a:lnTo>
                    <a:lnTo>
                      <a:pt x="141" y="4"/>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13614401" y="1468438"/>
                <a:ext cx="476250" cy="647700"/>
              </a:xfrm>
              <a:custGeom>
                <a:avLst/>
                <a:gdLst>
                  <a:gd name="T0" fmla="*/ 150 w 300"/>
                  <a:gd name="T1" fmla="*/ 162 h 408"/>
                  <a:gd name="T2" fmla="*/ 127 w 300"/>
                  <a:gd name="T3" fmla="*/ 166 h 408"/>
                  <a:gd name="T4" fmla="*/ 108 w 300"/>
                  <a:gd name="T5" fmla="*/ 174 h 408"/>
                  <a:gd name="T6" fmla="*/ 91 w 300"/>
                  <a:gd name="T7" fmla="*/ 188 h 408"/>
                  <a:gd name="T8" fmla="*/ 78 w 300"/>
                  <a:gd name="T9" fmla="*/ 206 h 408"/>
                  <a:gd name="T10" fmla="*/ 70 w 300"/>
                  <a:gd name="T11" fmla="*/ 228 h 408"/>
                  <a:gd name="T12" fmla="*/ 66 w 300"/>
                  <a:gd name="T13" fmla="*/ 256 h 408"/>
                  <a:gd name="T14" fmla="*/ 66 w 300"/>
                  <a:gd name="T15" fmla="*/ 256 h 408"/>
                  <a:gd name="T16" fmla="*/ 71 w 300"/>
                  <a:gd name="T17" fmla="*/ 288 h 408"/>
                  <a:gd name="T18" fmla="*/ 84 w 300"/>
                  <a:gd name="T19" fmla="*/ 314 h 408"/>
                  <a:gd name="T20" fmla="*/ 101 w 300"/>
                  <a:gd name="T21" fmla="*/ 333 h 408"/>
                  <a:gd name="T22" fmla="*/ 124 w 300"/>
                  <a:gd name="T23" fmla="*/ 345 h 408"/>
                  <a:gd name="T24" fmla="*/ 150 w 300"/>
                  <a:gd name="T25" fmla="*/ 351 h 408"/>
                  <a:gd name="T26" fmla="*/ 176 w 300"/>
                  <a:gd name="T27" fmla="*/ 345 h 408"/>
                  <a:gd name="T28" fmla="*/ 199 w 300"/>
                  <a:gd name="T29" fmla="*/ 333 h 408"/>
                  <a:gd name="T30" fmla="*/ 218 w 300"/>
                  <a:gd name="T31" fmla="*/ 314 h 408"/>
                  <a:gd name="T32" fmla="*/ 230 w 300"/>
                  <a:gd name="T33" fmla="*/ 288 h 408"/>
                  <a:gd name="T34" fmla="*/ 234 w 300"/>
                  <a:gd name="T35" fmla="*/ 256 h 408"/>
                  <a:gd name="T36" fmla="*/ 234 w 300"/>
                  <a:gd name="T37" fmla="*/ 256 h 408"/>
                  <a:gd name="T38" fmla="*/ 230 w 300"/>
                  <a:gd name="T39" fmla="*/ 230 h 408"/>
                  <a:gd name="T40" fmla="*/ 222 w 300"/>
                  <a:gd name="T41" fmla="*/ 207 h 408"/>
                  <a:gd name="T42" fmla="*/ 209 w 300"/>
                  <a:gd name="T43" fmla="*/ 188 h 408"/>
                  <a:gd name="T44" fmla="*/ 192 w 300"/>
                  <a:gd name="T45" fmla="*/ 174 h 408"/>
                  <a:gd name="T46" fmla="*/ 171 w 300"/>
                  <a:gd name="T47" fmla="*/ 166 h 408"/>
                  <a:gd name="T48" fmla="*/ 150 w 300"/>
                  <a:gd name="T49" fmla="*/ 162 h 408"/>
                  <a:gd name="T50" fmla="*/ 234 w 300"/>
                  <a:gd name="T51" fmla="*/ 0 h 408"/>
                  <a:gd name="T52" fmla="*/ 300 w 300"/>
                  <a:gd name="T53" fmla="*/ 0 h 408"/>
                  <a:gd name="T54" fmla="*/ 300 w 300"/>
                  <a:gd name="T55" fmla="*/ 401 h 408"/>
                  <a:gd name="T56" fmla="*/ 234 w 300"/>
                  <a:gd name="T57" fmla="*/ 401 h 408"/>
                  <a:gd name="T58" fmla="*/ 234 w 300"/>
                  <a:gd name="T59" fmla="*/ 354 h 408"/>
                  <a:gd name="T60" fmla="*/ 220 w 300"/>
                  <a:gd name="T61" fmla="*/ 370 h 408"/>
                  <a:gd name="T62" fmla="*/ 202 w 300"/>
                  <a:gd name="T63" fmla="*/ 386 h 408"/>
                  <a:gd name="T64" fmla="*/ 183 w 300"/>
                  <a:gd name="T65" fmla="*/ 398 h 408"/>
                  <a:gd name="T66" fmla="*/ 160 w 300"/>
                  <a:gd name="T67" fmla="*/ 405 h 408"/>
                  <a:gd name="T68" fmla="*/ 134 w 300"/>
                  <a:gd name="T69" fmla="*/ 408 h 408"/>
                  <a:gd name="T70" fmla="*/ 105 w 300"/>
                  <a:gd name="T71" fmla="*/ 405 h 408"/>
                  <a:gd name="T72" fmla="*/ 78 w 300"/>
                  <a:gd name="T73" fmla="*/ 394 h 408"/>
                  <a:gd name="T74" fmla="*/ 52 w 300"/>
                  <a:gd name="T75" fmla="*/ 379 h 408"/>
                  <a:gd name="T76" fmla="*/ 31 w 300"/>
                  <a:gd name="T77" fmla="*/ 356 h 408"/>
                  <a:gd name="T78" fmla="*/ 14 w 300"/>
                  <a:gd name="T79" fmla="*/ 330 h 408"/>
                  <a:gd name="T80" fmla="*/ 3 w 300"/>
                  <a:gd name="T81" fmla="*/ 295 h 408"/>
                  <a:gd name="T82" fmla="*/ 0 w 300"/>
                  <a:gd name="T83" fmla="*/ 256 h 408"/>
                  <a:gd name="T84" fmla="*/ 0 w 300"/>
                  <a:gd name="T85" fmla="*/ 256 h 408"/>
                  <a:gd name="T86" fmla="*/ 3 w 300"/>
                  <a:gd name="T87" fmla="*/ 218 h 408"/>
                  <a:gd name="T88" fmla="*/ 14 w 300"/>
                  <a:gd name="T89" fmla="*/ 183 h 408"/>
                  <a:gd name="T90" fmla="*/ 31 w 300"/>
                  <a:gd name="T91" fmla="*/ 157 h 408"/>
                  <a:gd name="T92" fmla="*/ 52 w 300"/>
                  <a:gd name="T93" fmla="*/ 134 h 408"/>
                  <a:gd name="T94" fmla="*/ 77 w 300"/>
                  <a:gd name="T95" fmla="*/ 118 h 408"/>
                  <a:gd name="T96" fmla="*/ 105 w 300"/>
                  <a:gd name="T97" fmla="*/ 108 h 408"/>
                  <a:gd name="T98" fmla="*/ 134 w 300"/>
                  <a:gd name="T99" fmla="*/ 104 h 408"/>
                  <a:gd name="T100" fmla="*/ 160 w 300"/>
                  <a:gd name="T101" fmla="*/ 108 h 408"/>
                  <a:gd name="T102" fmla="*/ 183 w 300"/>
                  <a:gd name="T103" fmla="*/ 115 h 408"/>
                  <a:gd name="T104" fmla="*/ 202 w 300"/>
                  <a:gd name="T105" fmla="*/ 127 h 408"/>
                  <a:gd name="T106" fmla="*/ 220 w 300"/>
                  <a:gd name="T107" fmla="*/ 141 h 408"/>
                  <a:gd name="T108" fmla="*/ 234 w 300"/>
                  <a:gd name="T109" fmla="*/ 157 h 408"/>
                  <a:gd name="T110" fmla="*/ 234 w 300"/>
                  <a:gd name="T111"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408">
                    <a:moveTo>
                      <a:pt x="150" y="162"/>
                    </a:moveTo>
                    <a:lnTo>
                      <a:pt x="127" y="166"/>
                    </a:lnTo>
                    <a:lnTo>
                      <a:pt x="108" y="174"/>
                    </a:lnTo>
                    <a:lnTo>
                      <a:pt x="91" y="188"/>
                    </a:lnTo>
                    <a:lnTo>
                      <a:pt x="78" y="206"/>
                    </a:lnTo>
                    <a:lnTo>
                      <a:pt x="70" y="228"/>
                    </a:lnTo>
                    <a:lnTo>
                      <a:pt x="66" y="256"/>
                    </a:lnTo>
                    <a:lnTo>
                      <a:pt x="66" y="256"/>
                    </a:lnTo>
                    <a:lnTo>
                      <a:pt x="71" y="288"/>
                    </a:lnTo>
                    <a:lnTo>
                      <a:pt x="84" y="314"/>
                    </a:lnTo>
                    <a:lnTo>
                      <a:pt x="101" y="333"/>
                    </a:lnTo>
                    <a:lnTo>
                      <a:pt x="124" y="345"/>
                    </a:lnTo>
                    <a:lnTo>
                      <a:pt x="150" y="351"/>
                    </a:lnTo>
                    <a:lnTo>
                      <a:pt x="176" y="345"/>
                    </a:lnTo>
                    <a:lnTo>
                      <a:pt x="199" y="333"/>
                    </a:lnTo>
                    <a:lnTo>
                      <a:pt x="218" y="314"/>
                    </a:lnTo>
                    <a:lnTo>
                      <a:pt x="230" y="288"/>
                    </a:lnTo>
                    <a:lnTo>
                      <a:pt x="234" y="256"/>
                    </a:lnTo>
                    <a:lnTo>
                      <a:pt x="234" y="256"/>
                    </a:lnTo>
                    <a:lnTo>
                      <a:pt x="230" y="230"/>
                    </a:lnTo>
                    <a:lnTo>
                      <a:pt x="222" y="207"/>
                    </a:lnTo>
                    <a:lnTo>
                      <a:pt x="209" y="188"/>
                    </a:lnTo>
                    <a:lnTo>
                      <a:pt x="192" y="174"/>
                    </a:lnTo>
                    <a:lnTo>
                      <a:pt x="171" y="166"/>
                    </a:lnTo>
                    <a:lnTo>
                      <a:pt x="150" y="162"/>
                    </a:lnTo>
                    <a:close/>
                    <a:moveTo>
                      <a:pt x="234" y="0"/>
                    </a:moveTo>
                    <a:lnTo>
                      <a:pt x="300" y="0"/>
                    </a:lnTo>
                    <a:lnTo>
                      <a:pt x="300" y="401"/>
                    </a:lnTo>
                    <a:lnTo>
                      <a:pt x="234" y="401"/>
                    </a:lnTo>
                    <a:lnTo>
                      <a:pt x="234" y="354"/>
                    </a:lnTo>
                    <a:lnTo>
                      <a:pt x="220" y="370"/>
                    </a:lnTo>
                    <a:lnTo>
                      <a:pt x="202" y="386"/>
                    </a:lnTo>
                    <a:lnTo>
                      <a:pt x="183" y="398"/>
                    </a:lnTo>
                    <a:lnTo>
                      <a:pt x="160" y="405"/>
                    </a:lnTo>
                    <a:lnTo>
                      <a:pt x="134" y="408"/>
                    </a:lnTo>
                    <a:lnTo>
                      <a:pt x="105" y="405"/>
                    </a:lnTo>
                    <a:lnTo>
                      <a:pt x="78" y="394"/>
                    </a:lnTo>
                    <a:lnTo>
                      <a:pt x="52" y="379"/>
                    </a:lnTo>
                    <a:lnTo>
                      <a:pt x="31" y="356"/>
                    </a:lnTo>
                    <a:lnTo>
                      <a:pt x="14" y="330"/>
                    </a:lnTo>
                    <a:lnTo>
                      <a:pt x="3" y="295"/>
                    </a:lnTo>
                    <a:lnTo>
                      <a:pt x="0" y="256"/>
                    </a:lnTo>
                    <a:lnTo>
                      <a:pt x="0" y="256"/>
                    </a:lnTo>
                    <a:lnTo>
                      <a:pt x="3" y="218"/>
                    </a:lnTo>
                    <a:lnTo>
                      <a:pt x="14" y="183"/>
                    </a:lnTo>
                    <a:lnTo>
                      <a:pt x="31" y="157"/>
                    </a:lnTo>
                    <a:lnTo>
                      <a:pt x="52" y="134"/>
                    </a:lnTo>
                    <a:lnTo>
                      <a:pt x="77" y="118"/>
                    </a:lnTo>
                    <a:lnTo>
                      <a:pt x="105" y="108"/>
                    </a:lnTo>
                    <a:lnTo>
                      <a:pt x="134" y="104"/>
                    </a:lnTo>
                    <a:lnTo>
                      <a:pt x="160" y="108"/>
                    </a:lnTo>
                    <a:lnTo>
                      <a:pt x="183" y="115"/>
                    </a:lnTo>
                    <a:lnTo>
                      <a:pt x="202" y="127"/>
                    </a:lnTo>
                    <a:lnTo>
                      <a:pt x="220" y="141"/>
                    </a:lnTo>
                    <a:lnTo>
                      <a:pt x="234" y="157"/>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7189973" y="2922062"/>
              <a:ext cx="353840" cy="286137"/>
            </a:xfrm>
            <a:prstGeom prst="rect">
              <a:avLst/>
            </a:prstGeom>
            <a:noFill/>
          </p:spPr>
          <p:txBody>
            <a:bodyPr wrap="none" rtlCol="0">
              <a:spAutoFit/>
            </a:bodyPr>
            <a:lstStyle/>
            <a:p>
              <a:r>
                <a:rPr lang="en-US" sz="1200" dirty="0" smtClean="0">
                  <a:solidFill>
                    <a:schemeClr val="bg1"/>
                  </a:solidFill>
                  <a:latin typeface="Arial Black" pitchFamily="34" charset="0"/>
                </a:rPr>
                <a:t>®</a:t>
              </a:r>
              <a:endParaRPr lang="en-US" sz="1200" dirty="0">
                <a:solidFill>
                  <a:schemeClr val="bg1"/>
                </a:solidFill>
                <a:latin typeface="Arial Black" pitchFamily="34" charset="0"/>
              </a:endParaRPr>
            </a:p>
          </p:txBody>
        </p:sp>
      </p:grpSp>
      <p:sp>
        <p:nvSpPr>
          <p:cNvPr id="2" name="Title 1"/>
          <p:cNvSpPr>
            <a:spLocks noGrp="1"/>
          </p:cNvSpPr>
          <p:nvPr>
            <p:ph type="ctrTitle"/>
          </p:nvPr>
        </p:nvSpPr>
        <p:spPr>
          <a:xfrm>
            <a:off x="574486" y="1261181"/>
            <a:ext cx="6469781" cy="1132064"/>
          </a:xfrm>
        </p:spPr>
        <p:txBody>
          <a:bodyPr anchor="t">
            <a:normAutofit/>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5775" y="2463800"/>
            <a:ext cx="6458492" cy="2254956"/>
          </a:xfrm>
        </p:spPr>
        <p:txBody>
          <a:bodyPr lIns="0" rIns="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2513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615" y="284407"/>
            <a:ext cx="8518770" cy="770670"/>
          </a:xfrm>
          <a:prstGeom prst="rect">
            <a:avLst/>
          </a:prstGeom>
        </p:spPr>
        <p:txBody>
          <a:bodyPr vert="horz" lIns="0" tIns="45720" rIns="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1151" y="1544638"/>
            <a:ext cx="8520234" cy="467836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34816" y="6356350"/>
            <a:ext cx="656492" cy="365125"/>
          </a:xfrm>
          <a:prstGeom prst="rect">
            <a:avLst/>
          </a:prstGeom>
        </p:spPr>
        <p:txBody>
          <a:bodyPr vert="horz" lIns="91440" tIns="45720" rIns="91440" bIns="45720" rtlCol="0" anchor="ctr"/>
          <a:lstStyle>
            <a:lvl1pPr algn="l">
              <a:defRPr sz="1200">
                <a:solidFill>
                  <a:schemeClr val="bg2"/>
                </a:solidFill>
              </a:defRPr>
            </a:lvl1pPr>
          </a:lstStyle>
          <a:p>
            <a:fld id="{EE6A1F7D-970C-8E40-B6AD-384192BEAAF9}" type="slidenum">
              <a:rPr lang="en-US" smtClean="0"/>
              <a:pPr/>
              <a:t>‹#›</a:t>
            </a:fld>
            <a:endParaRPr lang="en-US" dirty="0"/>
          </a:p>
        </p:txBody>
      </p:sp>
      <p:cxnSp>
        <p:nvCxnSpPr>
          <p:cNvPr id="8" name="Straight Connector 7"/>
          <p:cNvCxnSpPr/>
          <p:nvPr userDrawn="1"/>
        </p:nvCxnSpPr>
        <p:spPr>
          <a:xfrm>
            <a:off x="312615" y="1236358"/>
            <a:ext cx="851877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Bb.emf"/>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7424615" y="6429893"/>
            <a:ext cx="1504463" cy="218038"/>
          </a:xfrm>
          <a:prstGeom prst="rect">
            <a:avLst/>
          </a:prstGeom>
        </p:spPr>
      </p:pic>
    </p:spTree>
    <p:extLst>
      <p:ext uri="{BB962C8B-B14F-4D97-AF65-F5344CB8AC3E}">
        <p14:creationId xmlns:p14="http://schemas.microsoft.com/office/powerpoint/2010/main" val="860406556"/>
      </p:ext>
    </p:extLst>
  </p:cSld>
  <p:clrMap bg1="lt1" tx1="dk1" bg2="lt2" tx2="dk2" accent1="accent1" accent2="accent2" accent3="accent3" accent4="accent4" accent5="accent5" accent6="accent6" hlink="hlink" folHlink="folHlink"/>
  <p:sldLayoutIdLst>
    <p:sldLayoutId id="2147483799" r:id="rId1"/>
    <p:sldLayoutId id="2147483884" r:id="rId2"/>
    <p:sldLayoutId id="2147483888" r:id="rId3"/>
    <p:sldLayoutId id="2147483885" r:id="rId4"/>
    <p:sldLayoutId id="2147483886" r:id="rId5"/>
    <p:sldLayoutId id="2147483887" r:id="rId6"/>
    <p:sldLayoutId id="2147483889" r:id="rId7"/>
    <p:sldLayoutId id="2147483891" r:id="rId8"/>
    <p:sldLayoutId id="2147483890" r:id="rId9"/>
    <p:sldLayoutId id="2147483892" r:id="rId10"/>
    <p:sldLayoutId id="2147483650" r:id="rId11"/>
    <p:sldLayoutId id="2147483654" r:id="rId12"/>
    <p:sldLayoutId id="2147483800" r:id="rId13"/>
    <p:sldLayoutId id="2147483866" r:id="rId14"/>
    <p:sldLayoutId id="2147483874" r:id="rId15"/>
    <p:sldLayoutId id="2147483881" r:id="rId16"/>
    <p:sldLayoutId id="2147483876" r:id="rId17"/>
    <p:sldLayoutId id="2147483801" r:id="rId18"/>
    <p:sldLayoutId id="2147483867" r:id="rId19"/>
    <p:sldLayoutId id="2147483877" r:id="rId20"/>
    <p:sldLayoutId id="2147483868" r:id="rId21"/>
    <p:sldLayoutId id="2147483880" r:id="rId22"/>
    <p:sldLayoutId id="2147483882" r:id="rId23"/>
    <p:sldLayoutId id="2147483871" r:id="rId24"/>
    <p:sldLayoutId id="2147483872" r:id="rId25"/>
    <p:sldLayoutId id="2147483879" r:id="rId26"/>
    <p:sldLayoutId id="2147483878" r:id="rId27"/>
    <p:sldLayoutId id="2147483655" r:id="rId28"/>
    <p:sldLayoutId id="2147483873" r:id="rId29"/>
    <p:sldLayoutId id="2147483869" r:id="rId30"/>
    <p:sldLayoutId id="2147483883" r:id="rId3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82575" indent="-282575" algn="l" defTabSz="457200" rtl="0" eaLnBrk="1" latinLnBrk="0" hangingPunct="1">
        <a:spcBef>
          <a:spcPts val="1776"/>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microsoft.com/office/2007/relationships/hdphoto" Target="../media/hdphoto2.wdp"/><Relationship Id="rId6" Type="http://schemas.openxmlformats.org/officeDocument/2006/relationships/image" Target="../media/image16.jpeg"/><Relationship Id="rId7" Type="http://schemas.microsoft.com/office/2007/relationships/hdphoto" Target="../media/hdphoto3.wdp"/><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microsoft.com/office/2007/relationships/hdphoto" Target="../media/hdphoto4.wdp"/><Relationship Id="rId6" Type="http://schemas.openxmlformats.org/officeDocument/2006/relationships/image" Target="../media/image19.jpeg"/><Relationship Id="rId7" Type="http://schemas.microsoft.com/office/2007/relationships/hdphoto" Target="../media/hdphoto5.wdp"/><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microsoft.com/office/2007/relationships/hdphoto" Target="../media/hdphoto6.wdp"/><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microsoft.com/office/2007/relationships/hdphoto" Target="../media/hdphoto7.wdp"/><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5" Type="http://schemas.openxmlformats.org/officeDocument/2006/relationships/image" Target="../media/image13.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911225" y="1544638"/>
            <a:ext cx="4389120" cy="461174"/>
          </a:xfrm>
        </p:spPr>
        <p:txBody>
          <a:bodyPr anchor="b">
            <a:normAutofit/>
          </a:bodyPr>
          <a:lstStyle/>
          <a:p>
            <a:r>
              <a:rPr lang="en-US" dirty="0" smtClean="0"/>
              <a:t>Analytics</a:t>
            </a:r>
            <a:endParaRPr lang="en-US" dirty="0"/>
          </a:p>
        </p:txBody>
      </p:sp>
      <p:sp>
        <p:nvSpPr>
          <p:cNvPr id="19" name="Subtitle 18"/>
          <p:cNvSpPr>
            <a:spLocks noGrp="1"/>
          </p:cNvSpPr>
          <p:nvPr>
            <p:ph type="subTitle" idx="1"/>
          </p:nvPr>
        </p:nvSpPr>
        <p:spPr/>
        <p:txBody>
          <a:bodyPr/>
          <a:lstStyle/>
          <a:p>
            <a:r>
              <a:rPr lang="en-US" dirty="0" smtClean="0"/>
              <a:t>Nathalie Maitland | July 15, 2014</a:t>
            </a:r>
            <a:endParaRPr lang="en-US" dirty="0"/>
          </a:p>
        </p:txBody>
      </p:sp>
    </p:spTree>
    <p:extLst>
      <p:ext uri="{BB962C8B-B14F-4D97-AF65-F5344CB8AC3E}">
        <p14:creationId xmlns:p14="http://schemas.microsoft.com/office/powerpoint/2010/main" val="224630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4886750" y="3752116"/>
            <a:ext cx="0" cy="3024604"/>
          </a:xfrm>
          <a:prstGeom prst="line">
            <a:avLst/>
          </a:prstGeom>
          <a:ln w="76200" cap="rnd" cmpd="sng">
            <a:solidFill>
              <a:schemeClr val="accent5">
                <a:lumMod val="40000"/>
                <a:lumOff val="60000"/>
              </a:schemeClr>
            </a:solidFill>
            <a:prstDash val="sysDot"/>
            <a:miter lim="800000"/>
            <a:tailEnd type="triangle"/>
          </a:ln>
          <a:effectLst/>
        </p:spPr>
        <p:style>
          <a:lnRef idx="2">
            <a:schemeClr val="accent1"/>
          </a:lnRef>
          <a:fillRef idx="0">
            <a:schemeClr val="accent1"/>
          </a:fillRef>
          <a:effectRef idx="1">
            <a:schemeClr val="accent1"/>
          </a:effectRef>
          <a:fontRef idx="minor">
            <a:schemeClr val="tx1"/>
          </a:fontRef>
        </p:style>
      </p:cxnSp>
      <p:pic>
        <p:nvPicPr>
          <p:cNvPr id="4" name="Picture 3" descr="30895.png"/>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7807305" y="198904"/>
            <a:ext cx="1206813" cy="1206813"/>
          </a:xfrm>
          <a:prstGeom prst="rect">
            <a:avLst/>
          </a:prstGeom>
        </p:spPr>
      </p:pic>
      <p:sp>
        <p:nvSpPr>
          <p:cNvPr id="9" name="Title 6"/>
          <p:cNvSpPr>
            <a:spLocks noGrp="1"/>
          </p:cNvSpPr>
          <p:nvPr>
            <p:ph type="title"/>
          </p:nvPr>
        </p:nvSpPr>
        <p:spPr>
          <a:xfrm>
            <a:off x="517347" y="651753"/>
            <a:ext cx="7920160" cy="365760"/>
          </a:xfrm>
        </p:spPr>
        <p:txBody>
          <a:bodyPr/>
          <a:lstStyle/>
          <a:p>
            <a:r>
              <a:rPr lang="en-US" sz="2800" dirty="0" smtClean="0"/>
              <a:t>How This Might Work</a:t>
            </a:r>
            <a:endParaRPr lang="en-US" sz="2800" dirty="0"/>
          </a:p>
        </p:txBody>
      </p:sp>
      <p:sp>
        <p:nvSpPr>
          <p:cNvPr id="10" name="Text Placeholder 7"/>
          <p:cNvSpPr>
            <a:spLocks noGrp="1"/>
          </p:cNvSpPr>
          <p:nvPr>
            <p:ph type="body" sz="quarter" idx="10"/>
          </p:nvPr>
        </p:nvSpPr>
        <p:spPr>
          <a:xfrm>
            <a:off x="532253" y="946466"/>
            <a:ext cx="7920038" cy="365760"/>
          </a:xfrm>
        </p:spPr>
        <p:txBody>
          <a:bodyPr/>
          <a:lstStyle/>
          <a:p>
            <a:r>
              <a:rPr lang="en-US" sz="2800" dirty="0" smtClean="0"/>
              <a:t>Improving Student Retention</a:t>
            </a:r>
            <a:endParaRPr lang="en-US" sz="2800" dirty="0"/>
          </a:p>
        </p:txBody>
      </p:sp>
      <p:pic>
        <p:nvPicPr>
          <p:cNvPr id="15" name="Picture 14"/>
          <p:cNvPicPr/>
          <p:nvPr/>
        </p:nvPicPr>
        <p:blipFill rotWithShape="1">
          <a:blip r:embed="rId4" cstate="screen">
            <a:extLst>
              <a:ext uri="{BEBA8EAE-BF5A-486C-A8C5-ECC9F3942E4B}">
                <a14:imgProps xmlns:a14="http://schemas.microsoft.com/office/drawing/2010/main">
                  <a14:imgLayer r:embed="rId5">
                    <a14:imgEffect>
                      <a14:sharpenSoften amount="43000"/>
                    </a14:imgEffect>
                    <a14:imgEffect>
                      <a14:brightnessContrast bright="12000"/>
                    </a14:imgEffect>
                  </a14:imgLayer>
                </a14:imgProps>
              </a:ext>
              <a:ext uri="{28A0092B-C50C-407E-A947-70E740481C1C}">
                <a14:useLocalDpi xmlns:a14="http://schemas.microsoft.com/office/drawing/2010/main"/>
              </a:ext>
            </a:extLst>
          </a:blip>
          <a:srcRect/>
          <a:stretch/>
        </p:blipFill>
        <p:spPr>
          <a:xfrm>
            <a:off x="1178559" y="2113280"/>
            <a:ext cx="7416382" cy="1567716"/>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3" name="TextBox 2"/>
          <p:cNvSpPr txBox="1"/>
          <p:nvPr/>
        </p:nvSpPr>
        <p:spPr>
          <a:xfrm>
            <a:off x="29806" y="2113280"/>
            <a:ext cx="1163863" cy="861774"/>
          </a:xfrm>
          <a:prstGeom prst="rect">
            <a:avLst/>
          </a:prstGeom>
          <a:noFill/>
        </p:spPr>
        <p:txBody>
          <a:bodyPr wrap="none" rtlCol="0">
            <a:spAutoFit/>
          </a:bodyPr>
          <a:lstStyle/>
          <a:p>
            <a:pPr algn="ctr"/>
            <a:r>
              <a:rPr lang="en-US" sz="3600" b="1" dirty="0" smtClean="0">
                <a:solidFill>
                  <a:schemeClr val="bg1"/>
                </a:solidFill>
                <a:latin typeface="+mj-lt"/>
              </a:rPr>
              <a:t>1</a:t>
            </a:r>
            <a:r>
              <a:rPr lang="en-US" sz="3600" baseline="30000" dirty="0" smtClean="0">
                <a:solidFill>
                  <a:schemeClr val="bg1"/>
                </a:solidFill>
                <a:latin typeface="+mj-lt"/>
              </a:rPr>
              <a:t>st</a:t>
            </a:r>
            <a:endParaRPr lang="en-US" sz="3600" dirty="0" smtClean="0">
              <a:solidFill>
                <a:schemeClr val="bg1"/>
              </a:solidFill>
              <a:latin typeface="+mj-lt"/>
            </a:endParaRPr>
          </a:p>
          <a:p>
            <a:pPr algn="ctr"/>
            <a:r>
              <a:rPr lang="en-US" sz="1400" i="1" dirty="0" smtClean="0">
                <a:solidFill>
                  <a:schemeClr val="bg1"/>
                </a:solidFill>
              </a:rPr>
              <a:t>Performance</a:t>
            </a:r>
            <a:endParaRPr lang="en-US" sz="1400" i="1" dirty="0">
              <a:solidFill>
                <a:schemeClr val="bg1"/>
              </a:solidFill>
            </a:endParaRPr>
          </a:p>
        </p:txBody>
      </p:sp>
      <p:sp>
        <p:nvSpPr>
          <p:cNvPr id="19" name="Freeform 18"/>
          <p:cNvSpPr/>
          <p:nvPr/>
        </p:nvSpPr>
        <p:spPr>
          <a:xfrm>
            <a:off x="6685280" y="3589556"/>
            <a:ext cx="1980782" cy="4338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Course Performance Data</a:t>
            </a:r>
            <a:endParaRPr lang="en-US" sz="1200" kern="1200" dirty="0">
              <a:solidFill>
                <a:schemeClr val="accent5">
                  <a:lumMod val="40000"/>
                  <a:lumOff val="60000"/>
                </a:schemeClr>
              </a:solidFill>
              <a:latin typeface="Arial"/>
              <a:cs typeface="Arial"/>
            </a:endParaRPr>
          </a:p>
        </p:txBody>
      </p:sp>
      <p:grpSp>
        <p:nvGrpSpPr>
          <p:cNvPr id="14" name="Group 13"/>
          <p:cNvGrpSpPr/>
          <p:nvPr/>
        </p:nvGrpSpPr>
        <p:grpSpPr>
          <a:xfrm>
            <a:off x="36164" y="4521200"/>
            <a:ext cx="8680287" cy="2255520"/>
            <a:chOff x="36164" y="4521200"/>
            <a:chExt cx="8680287" cy="2255520"/>
          </a:xfrm>
        </p:grpSpPr>
        <p:pic>
          <p:nvPicPr>
            <p:cNvPr id="18" name="Picture 17"/>
            <p:cNvPicPr/>
            <p:nvPr/>
          </p:nvPicPr>
          <p:blipFill rotWithShape="1">
            <a:blip r:embed="rId6" cstate="screen">
              <a:extLst>
                <a:ext uri="{BEBA8EAE-BF5A-486C-A8C5-ECC9F3942E4B}">
                  <a14:imgProps xmlns:a14="http://schemas.microsoft.com/office/drawing/2010/main">
                    <a14:imgLayer r:embed="rId7">
                      <a14:imgEffect>
                        <a14:sharpenSoften amount="70000"/>
                      </a14:imgEffect>
                      <a14:imgEffect>
                        <a14:brightnessContrast contrast="8000"/>
                      </a14:imgEffect>
                    </a14:imgLayer>
                  </a14:imgProps>
                </a:ext>
                <a:ext uri="{28A0092B-C50C-407E-A947-70E740481C1C}">
                  <a14:useLocalDpi xmlns:a14="http://schemas.microsoft.com/office/drawing/2010/main"/>
                </a:ext>
              </a:extLst>
            </a:blip>
            <a:srcRect t="29993" b="34496"/>
            <a:stretch/>
          </p:blipFill>
          <p:spPr>
            <a:xfrm>
              <a:off x="1178559" y="4521200"/>
              <a:ext cx="7416381" cy="1793901"/>
            </a:xfrm>
            <a:prstGeom prst="rect">
              <a:avLst/>
            </a:prstGeom>
            <a:ln>
              <a:solidFill>
                <a:srgbClr val="7F7F7F"/>
              </a:solidFill>
            </a:ln>
            <a:effectLst>
              <a:outerShdw blurRad="292100" dist="139700" dir="2700000" algn="tl" rotWithShape="0">
                <a:srgbClr val="333333">
                  <a:alpha val="65000"/>
                </a:srgbClr>
              </a:outerShdw>
            </a:effectLst>
          </p:spPr>
        </p:pic>
        <p:sp>
          <p:nvSpPr>
            <p:cNvPr id="22" name="TextBox 21"/>
            <p:cNvSpPr txBox="1"/>
            <p:nvPr/>
          </p:nvSpPr>
          <p:spPr>
            <a:xfrm>
              <a:off x="36164" y="4521200"/>
              <a:ext cx="1151151" cy="861774"/>
            </a:xfrm>
            <a:prstGeom prst="rect">
              <a:avLst/>
            </a:prstGeom>
            <a:noFill/>
          </p:spPr>
          <p:txBody>
            <a:bodyPr wrap="none" rtlCol="0">
              <a:spAutoFit/>
            </a:bodyPr>
            <a:lstStyle/>
            <a:p>
              <a:pPr algn="ctr"/>
              <a:r>
                <a:rPr lang="en-US" sz="3600" b="1" dirty="0" smtClean="0">
                  <a:solidFill>
                    <a:schemeClr val="bg1"/>
                  </a:solidFill>
                  <a:latin typeface="+mj-lt"/>
                </a:rPr>
                <a:t>2</a:t>
              </a:r>
              <a:r>
                <a:rPr lang="en-US" sz="3600" baseline="30000" dirty="0" smtClean="0">
                  <a:solidFill>
                    <a:schemeClr val="bg1"/>
                  </a:solidFill>
                  <a:latin typeface="+mj-lt"/>
                </a:rPr>
                <a:t>nd</a:t>
              </a:r>
              <a:endParaRPr lang="en-US" sz="3600" dirty="0" smtClean="0">
                <a:solidFill>
                  <a:schemeClr val="bg1"/>
                </a:solidFill>
                <a:latin typeface="+mj-lt"/>
              </a:endParaRPr>
            </a:p>
            <a:p>
              <a:pPr algn="ctr"/>
              <a:r>
                <a:rPr lang="en-US" sz="1400" i="1" dirty="0" smtClean="0">
                  <a:solidFill>
                    <a:schemeClr val="bg1"/>
                  </a:solidFill>
                </a:rPr>
                <a:t>Engagement</a:t>
              </a:r>
              <a:endParaRPr lang="en-US" sz="1400" i="1" dirty="0">
                <a:solidFill>
                  <a:schemeClr val="bg1"/>
                </a:solidFill>
              </a:endParaRPr>
            </a:p>
          </p:txBody>
        </p:sp>
        <p:sp>
          <p:nvSpPr>
            <p:cNvPr id="25" name="Freeform 24"/>
            <p:cNvSpPr/>
            <p:nvPr/>
          </p:nvSpPr>
          <p:spPr>
            <a:xfrm>
              <a:off x="6614160" y="6111716"/>
              <a:ext cx="2102291" cy="6650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Course Engagement Data</a:t>
              </a:r>
              <a:endParaRPr lang="en-US" sz="1200" kern="1200" dirty="0">
                <a:solidFill>
                  <a:schemeClr val="accent5">
                    <a:lumMod val="40000"/>
                    <a:lumOff val="60000"/>
                  </a:schemeClr>
                </a:solidFill>
                <a:latin typeface="Arial"/>
                <a:cs typeface="Arial"/>
              </a:endParaRPr>
            </a:p>
          </p:txBody>
        </p:sp>
        <p:sp>
          <p:nvSpPr>
            <p:cNvPr id="26" name="TextBox 25"/>
            <p:cNvSpPr txBox="1"/>
            <p:nvPr/>
          </p:nvSpPr>
          <p:spPr>
            <a:xfrm>
              <a:off x="7170814" y="4669074"/>
              <a:ext cx="1266693" cy="830997"/>
            </a:xfrm>
            <a:prstGeom prst="rect">
              <a:avLst/>
            </a:prstGeom>
            <a:noFill/>
          </p:spPr>
          <p:txBody>
            <a:bodyPr wrap="none" rtlCol="0">
              <a:spAutoFit/>
            </a:bodyPr>
            <a:lstStyle/>
            <a:p>
              <a:r>
                <a:rPr lang="en-US" sz="4800" dirty="0" smtClean="0">
                  <a:solidFill>
                    <a:schemeClr val="accent2"/>
                  </a:solidFill>
                  <a:latin typeface="+mj-lt"/>
                </a:rPr>
                <a:t>FPO</a:t>
              </a:r>
              <a:endParaRPr lang="en-US" sz="4800" dirty="0">
                <a:solidFill>
                  <a:schemeClr val="accent2"/>
                </a:solidFill>
                <a:latin typeface="+mj-lt"/>
              </a:endParaRPr>
            </a:p>
          </p:txBody>
        </p:sp>
      </p:grpSp>
    </p:spTree>
    <p:extLst>
      <p:ext uri="{BB962C8B-B14F-4D97-AF65-F5344CB8AC3E}">
        <p14:creationId xmlns:p14="http://schemas.microsoft.com/office/powerpoint/2010/main" val="20250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dirty="0"/>
          </a:p>
        </p:txBody>
      </p:sp>
      <p:cxnSp>
        <p:nvCxnSpPr>
          <p:cNvPr id="10" name="Straight Connector 9"/>
          <p:cNvCxnSpPr/>
          <p:nvPr/>
        </p:nvCxnSpPr>
        <p:spPr>
          <a:xfrm>
            <a:off x="4886750" y="22870"/>
            <a:ext cx="0" cy="4874296"/>
          </a:xfrm>
          <a:prstGeom prst="line">
            <a:avLst/>
          </a:prstGeom>
          <a:ln w="76200" cap="rnd" cmpd="sng">
            <a:solidFill>
              <a:schemeClr val="accent5">
                <a:lumMod val="40000"/>
                <a:lumOff val="60000"/>
              </a:schemeClr>
            </a:solidFill>
            <a:prstDash val="sysDot"/>
            <a:miter lim="800000"/>
            <a:tailEnd type="triangle"/>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06912" y="2744193"/>
            <a:ext cx="8783713" cy="1756580"/>
            <a:chOff x="106912" y="2744193"/>
            <a:chExt cx="8783713" cy="1756580"/>
          </a:xfrm>
        </p:grpSpPr>
        <p:sp>
          <p:nvSpPr>
            <p:cNvPr id="7" name="TextBox 6"/>
            <p:cNvSpPr txBox="1"/>
            <p:nvPr/>
          </p:nvSpPr>
          <p:spPr>
            <a:xfrm>
              <a:off x="106912" y="2793642"/>
              <a:ext cx="1022373" cy="861774"/>
            </a:xfrm>
            <a:prstGeom prst="rect">
              <a:avLst/>
            </a:prstGeom>
            <a:noFill/>
          </p:spPr>
          <p:txBody>
            <a:bodyPr wrap="none" rtlCol="0">
              <a:spAutoFit/>
            </a:bodyPr>
            <a:lstStyle/>
            <a:p>
              <a:pPr algn="ctr"/>
              <a:r>
                <a:rPr lang="en-US" sz="3600" b="1" dirty="0" smtClean="0">
                  <a:solidFill>
                    <a:schemeClr val="bg1"/>
                  </a:solidFill>
                  <a:latin typeface="+mj-lt"/>
                </a:rPr>
                <a:t>4</a:t>
              </a:r>
              <a:r>
                <a:rPr lang="en-US" sz="3600" baseline="30000" dirty="0" smtClean="0">
                  <a:solidFill>
                    <a:schemeClr val="bg1"/>
                  </a:solidFill>
                  <a:latin typeface="+mj-lt"/>
                </a:rPr>
                <a:t>th</a:t>
              </a:r>
              <a:endParaRPr lang="en-US" sz="3600" dirty="0" smtClean="0">
                <a:solidFill>
                  <a:schemeClr val="bg1"/>
                </a:solidFill>
                <a:latin typeface="+mj-lt"/>
              </a:endParaRPr>
            </a:p>
            <a:p>
              <a:pPr algn="ctr"/>
              <a:r>
                <a:rPr lang="en-US" sz="1400" i="1" dirty="0" smtClean="0">
                  <a:solidFill>
                    <a:schemeClr val="bg1"/>
                  </a:solidFill>
                </a:rPr>
                <a:t>Risk Factor</a:t>
              </a:r>
              <a:endParaRPr lang="en-US" sz="1400" i="1" dirty="0">
                <a:solidFill>
                  <a:schemeClr val="bg1"/>
                </a:solidFill>
              </a:endParaRPr>
            </a:p>
          </p:txBody>
        </p:sp>
        <p:pic>
          <p:nvPicPr>
            <p:cNvPr id="19" name="Picture 18"/>
            <p:cNvPicPr/>
            <p:nvPr/>
          </p:nvPicPr>
          <p:blipFill rotWithShape="1">
            <a:blip r:embed="rId3" cstate="screen">
              <a:extLst>
                <a:ext uri="{28A0092B-C50C-407E-A947-70E740481C1C}">
                  <a14:useLocalDpi xmlns:a14="http://schemas.microsoft.com/office/drawing/2010/main"/>
                </a:ext>
              </a:extLst>
            </a:blip>
            <a:srcRect/>
            <a:stretch/>
          </p:blipFill>
          <p:spPr>
            <a:xfrm>
              <a:off x="1401678" y="2744193"/>
              <a:ext cx="7423560" cy="1385815"/>
            </a:xfrm>
            <a:prstGeom prst="rect">
              <a:avLst/>
            </a:prstGeom>
            <a:ln>
              <a:noFill/>
            </a:ln>
            <a:effectLst>
              <a:outerShdw blurRad="292100" dist="139700" dir="2700000" algn="tl" rotWithShape="0">
                <a:srgbClr val="333333">
                  <a:alpha val="65000"/>
                </a:srgbClr>
              </a:outerShdw>
            </a:effectLst>
          </p:spPr>
        </p:pic>
        <p:sp>
          <p:nvSpPr>
            <p:cNvPr id="21" name="Freeform 20"/>
            <p:cNvSpPr/>
            <p:nvPr/>
          </p:nvSpPr>
          <p:spPr>
            <a:xfrm>
              <a:off x="7543415" y="4066969"/>
              <a:ext cx="1347210" cy="4338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Risk Factor Data</a:t>
              </a:r>
              <a:endParaRPr lang="en-US" sz="1200" kern="1200" dirty="0">
                <a:solidFill>
                  <a:schemeClr val="accent5">
                    <a:lumMod val="40000"/>
                    <a:lumOff val="60000"/>
                  </a:schemeClr>
                </a:solidFill>
                <a:latin typeface="Arial"/>
                <a:cs typeface="Arial"/>
              </a:endParaRPr>
            </a:p>
          </p:txBody>
        </p:sp>
      </p:grpSp>
      <p:grpSp>
        <p:nvGrpSpPr>
          <p:cNvPr id="27" name="Group 26"/>
          <p:cNvGrpSpPr/>
          <p:nvPr/>
        </p:nvGrpSpPr>
        <p:grpSpPr>
          <a:xfrm>
            <a:off x="136809" y="4897166"/>
            <a:ext cx="8968493" cy="1865354"/>
            <a:chOff x="136809" y="4897166"/>
            <a:chExt cx="8968493" cy="1865354"/>
          </a:xfrm>
        </p:grpSpPr>
        <p:sp>
          <p:nvSpPr>
            <p:cNvPr id="9" name="TextBox 8"/>
            <p:cNvSpPr txBox="1"/>
            <p:nvPr/>
          </p:nvSpPr>
          <p:spPr>
            <a:xfrm>
              <a:off x="136809" y="5022685"/>
              <a:ext cx="1083951" cy="461665"/>
            </a:xfrm>
            <a:prstGeom prst="rect">
              <a:avLst/>
            </a:prstGeom>
            <a:noFill/>
          </p:spPr>
          <p:txBody>
            <a:bodyPr wrap="none" rtlCol="0">
              <a:spAutoFit/>
            </a:bodyPr>
            <a:lstStyle/>
            <a:p>
              <a:pPr algn="ctr"/>
              <a:r>
                <a:rPr lang="en-US" sz="2400" b="1" dirty="0" smtClean="0">
                  <a:solidFill>
                    <a:schemeClr val="bg1"/>
                  </a:solidFill>
                  <a:latin typeface="+mj-lt"/>
                </a:rPr>
                <a:t>Result</a:t>
              </a:r>
              <a:endParaRPr lang="en-US" sz="2400" dirty="0" smtClean="0">
                <a:solidFill>
                  <a:schemeClr val="bg1"/>
                </a:solidFill>
                <a:latin typeface="+mj-lt"/>
              </a:endParaRPr>
            </a:p>
          </p:txBody>
        </p:sp>
        <p:sp>
          <p:nvSpPr>
            <p:cNvPr id="17" name="TextBox 16"/>
            <p:cNvSpPr txBox="1"/>
            <p:nvPr/>
          </p:nvSpPr>
          <p:spPr>
            <a:xfrm>
              <a:off x="1401677" y="4897166"/>
              <a:ext cx="3639995" cy="1200329"/>
            </a:xfrm>
            <a:prstGeom prst="rect">
              <a:avLst/>
            </a:prstGeom>
            <a:noFill/>
          </p:spPr>
          <p:txBody>
            <a:bodyPr wrap="square" rtlCol="0">
              <a:spAutoFit/>
            </a:bodyPr>
            <a:lstStyle/>
            <a:p>
              <a:r>
                <a:rPr lang="en-US" dirty="0" smtClean="0">
                  <a:solidFill>
                    <a:schemeClr val="bg1"/>
                  </a:solidFill>
                </a:rPr>
                <a:t>Plan to improve student experience by providing better access to higher division courses and offer blended learning environments.</a:t>
              </a:r>
            </a:p>
          </p:txBody>
        </p:sp>
        <p:pic>
          <p:nvPicPr>
            <p:cNvPr id="18" name="Picture 17"/>
            <p:cNvPicPr/>
            <p:nvPr/>
          </p:nvPicPr>
          <p:blipFill rotWithShape="1">
            <a:blip r:embed="rId4" cstate="screen">
              <a:extLst>
                <a:ext uri="{BEBA8EAE-BF5A-486C-A8C5-ECC9F3942E4B}">
                  <a14:imgProps xmlns:a14="http://schemas.microsoft.com/office/drawing/2010/main">
                    <a14:imgLayer r:embed="rId5">
                      <a14:imgEffect>
                        <a14:sharpenSoften amount="30000"/>
                      </a14:imgEffect>
                    </a14:imgLayer>
                  </a14:imgProps>
                </a:ext>
                <a:ext uri="{28A0092B-C50C-407E-A947-70E740481C1C}">
                  <a14:useLocalDpi xmlns:a14="http://schemas.microsoft.com/office/drawing/2010/main"/>
                </a:ext>
              </a:extLst>
            </a:blip>
            <a:srcRect/>
            <a:stretch/>
          </p:blipFill>
          <p:spPr>
            <a:xfrm>
              <a:off x="5176563" y="4897166"/>
              <a:ext cx="3756858" cy="1527030"/>
            </a:xfrm>
            <a:prstGeom prst="rect">
              <a:avLst/>
            </a:prstGeom>
            <a:ln>
              <a:noFill/>
            </a:ln>
            <a:effectLst>
              <a:outerShdw blurRad="292100" dist="139700" dir="2700000" algn="tl" rotWithShape="0">
                <a:srgbClr val="333333">
                  <a:alpha val="65000"/>
                </a:srgbClr>
              </a:outerShdw>
            </a:effectLst>
          </p:spPr>
        </p:pic>
        <p:sp>
          <p:nvSpPr>
            <p:cNvPr id="22" name="Freeform 21"/>
            <p:cNvSpPr/>
            <p:nvPr/>
          </p:nvSpPr>
          <p:spPr>
            <a:xfrm>
              <a:off x="8039944" y="6328716"/>
              <a:ext cx="1065358" cy="4338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Trend Data</a:t>
              </a:r>
              <a:endParaRPr lang="en-US" sz="1200" kern="1200" dirty="0">
                <a:solidFill>
                  <a:schemeClr val="accent5">
                    <a:lumMod val="40000"/>
                    <a:lumOff val="60000"/>
                  </a:schemeClr>
                </a:solidFill>
                <a:latin typeface="Arial"/>
                <a:cs typeface="Arial"/>
              </a:endParaRPr>
            </a:p>
          </p:txBody>
        </p:sp>
      </p:grpSp>
      <p:grpSp>
        <p:nvGrpSpPr>
          <p:cNvPr id="25" name="Group 24"/>
          <p:cNvGrpSpPr/>
          <p:nvPr/>
        </p:nvGrpSpPr>
        <p:grpSpPr>
          <a:xfrm>
            <a:off x="15432" y="567134"/>
            <a:ext cx="8913388" cy="1775444"/>
            <a:chOff x="15432" y="567134"/>
            <a:chExt cx="8913388" cy="1775444"/>
          </a:xfrm>
        </p:grpSpPr>
        <p:sp>
          <p:nvSpPr>
            <p:cNvPr id="6" name="TextBox 5"/>
            <p:cNvSpPr txBox="1"/>
            <p:nvPr/>
          </p:nvSpPr>
          <p:spPr>
            <a:xfrm>
              <a:off x="15432" y="567134"/>
              <a:ext cx="1205328" cy="861774"/>
            </a:xfrm>
            <a:prstGeom prst="rect">
              <a:avLst/>
            </a:prstGeom>
            <a:noFill/>
          </p:spPr>
          <p:txBody>
            <a:bodyPr wrap="none" rtlCol="0">
              <a:spAutoFit/>
            </a:bodyPr>
            <a:lstStyle/>
            <a:p>
              <a:pPr algn="ctr"/>
              <a:r>
                <a:rPr lang="en-US" sz="3600" b="1" dirty="0" smtClean="0">
                  <a:solidFill>
                    <a:schemeClr val="bg1"/>
                  </a:solidFill>
                  <a:latin typeface="+mj-lt"/>
                </a:rPr>
                <a:t>3</a:t>
              </a:r>
              <a:r>
                <a:rPr lang="en-US" sz="3600" baseline="30000" dirty="0" smtClean="0">
                  <a:solidFill>
                    <a:schemeClr val="bg1"/>
                  </a:solidFill>
                  <a:latin typeface="+mj-lt"/>
                </a:rPr>
                <a:t>rd</a:t>
              </a:r>
              <a:endParaRPr lang="en-US" sz="3600" dirty="0" smtClean="0">
                <a:solidFill>
                  <a:schemeClr val="bg1"/>
                </a:solidFill>
                <a:latin typeface="+mj-lt"/>
              </a:endParaRPr>
            </a:p>
            <a:p>
              <a:pPr algn="ctr"/>
              <a:r>
                <a:rPr lang="en-US" sz="1400" i="1" dirty="0" smtClean="0">
                  <a:solidFill>
                    <a:schemeClr val="bg1"/>
                  </a:solidFill>
                </a:rPr>
                <a:t>Demographic</a:t>
              </a:r>
              <a:endParaRPr lang="en-US" sz="1400" i="1" dirty="0">
                <a:solidFill>
                  <a:schemeClr val="bg1"/>
                </a:solidFill>
              </a:endParaRPr>
            </a:p>
          </p:txBody>
        </p:sp>
        <p:pic>
          <p:nvPicPr>
            <p:cNvPr id="12" name="Picture 11"/>
            <p:cNvPicPr/>
            <p:nvPr/>
          </p:nvPicPr>
          <p:blipFill rotWithShape="1">
            <a:blip r:embed="rId6" cstate="screen">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a:ext>
              </a:extLst>
            </a:blip>
            <a:srcRect/>
            <a:stretch/>
          </p:blipFill>
          <p:spPr>
            <a:xfrm>
              <a:off x="1401678" y="567134"/>
              <a:ext cx="7422104" cy="1385815"/>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20" name="Freeform 19"/>
            <p:cNvSpPr/>
            <p:nvPr/>
          </p:nvSpPr>
          <p:spPr>
            <a:xfrm>
              <a:off x="6846365" y="1908774"/>
              <a:ext cx="2082455" cy="4338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Student Demographic Data</a:t>
              </a:r>
              <a:endParaRPr lang="en-US" sz="1200" kern="1200" dirty="0">
                <a:solidFill>
                  <a:schemeClr val="accent5">
                    <a:lumMod val="40000"/>
                    <a:lumOff val="60000"/>
                  </a:schemeClr>
                </a:solidFill>
                <a:latin typeface="Arial"/>
                <a:cs typeface="Arial"/>
              </a:endParaRPr>
            </a:p>
          </p:txBody>
        </p:sp>
        <p:sp>
          <p:nvSpPr>
            <p:cNvPr id="24" name="TextBox 23"/>
            <p:cNvSpPr txBox="1"/>
            <p:nvPr/>
          </p:nvSpPr>
          <p:spPr>
            <a:xfrm>
              <a:off x="7406597" y="907080"/>
              <a:ext cx="1266693" cy="830997"/>
            </a:xfrm>
            <a:prstGeom prst="rect">
              <a:avLst/>
            </a:prstGeom>
            <a:noFill/>
          </p:spPr>
          <p:txBody>
            <a:bodyPr wrap="none" rtlCol="0">
              <a:spAutoFit/>
            </a:bodyPr>
            <a:lstStyle/>
            <a:p>
              <a:r>
                <a:rPr lang="en-US" sz="4800" dirty="0" smtClean="0">
                  <a:solidFill>
                    <a:schemeClr val="accent2"/>
                  </a:solidFill>
                  <a:latin typeface="+mj-lt"/>
                </a:rPr>
                <a:t>FPO</a:t>
              </a:r>
              <a:endParaRPr lang="en-US" sz="4800" dirty="0">
                <a:solidFill>
                  <a:schemeClr val="accent2"/>
                </a:solidFill>
                <a:latin typeface="+mj-lt"/>
              </a:endParaRPr>
            </a:p>
          </p:txBody>
        </p:sp>
      </p:grpSp>
    </p:spTree>
    <p:extLst>
      <p:ext uri="{BB962C8B-B14F-4D97-AF65-F5344CB8AC3E}">
        <p14:creationId xmlns:p14="http://schemas.microsoft.com/office/powerpoint/2010/main" val="176633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7645" y="1842804"/>
            <a:ext cx="1267945" cy="3170099"/>
          </a:xfrm>
          <a:prstGeom prst="rect">
            <a:avLst/>
          </a:prstGeom>
          <a:noFill/>
        </p:spPr>
        <p:txBody>
          <a:bodyPr wrap="none" rtlCol="0">
            <a:spAutoFit/>
          </a:bodyPr>
          <a:lstStyle/>
          <a:p>
            <a:r>
              <a:rPr lang="en-US" sz="20000" dirty="0" smtClean="0">
                <a:solidFill>
                  <a:schemeClr val="tx2">
                    <a:lumMod val="40000"/>
                    <a:lumOff val="60000"/>
                  </a:schemeClr>
                </a:solidFill>
                <a:latin typeface="+mj-lt"/>
              </a:rPr>
              <a:t>?</a:t>
            </a:r>
            <a:endParaRPr lang="en-US" sz="20000" dirty="0">
              <a:solidFill>
                <a:schemeClr val="tx2">
                  <a:lumMod val="40000"/>
                  <a:lumOff val="60000"/>
                </a:schemeClr>
              </a:solidFill>
              <a:latin typeface="+mj-lt"/>
            </a:endParaRPr>
          </a:p>
        </p:txBody>
      </p:sp>
    </p:spTree>
    <p:extLst>
      <p:ext uri="{BB962C8B-B14F-4D97-AF65-F5344CB8AC3E}">
        <p14:creationId xmlns:p14="http://schemas.microsoft.com/office/powerpoint/2010/main" val="10549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26" y="650167"/>
            <a:ext cx="7920160" cy="365760"/>
          </a:xfrm>
        </p:spPr>
        <p:txBody>
          <a:bodyPr/>
          <a:lstStyle/>
          <a:p>
            <a:r>
              <a:rPr lang="en-US" sz="2800" dirty="0" smtClean="0"/>
              <a:t>Imagine your data working for you</a:t>
            </a:r>
            <a:endParaRPr lang="en-US" sz="2800" dirty="0"/>
          </a:p>
        </p:txBody>
      </p:sp>
      <p:sp>
        <p:nvSpPr>
          <p:cNvPr id="3" name="Text Placeholder 2"/>
          <p:cNvSpPr>
            <a:spLocks noGrp="1"/>
          </p:cNvSpPr>
          <p:nvPr>
            <p:ph type="body" sz="quarter" idx="10"/>
          </p:nvPr>
        </p:nvSpPr>
        <p:spPr>
          <a:xfrm>
            <a:off x="607526" y="1019744"/>
            <a:ext cx="6926310" cy="365760"/>
          </a:xfrm>
        </p:spPr>
        <p:txBody>
          <a:bodyPr/>
          <a:lstStyle/>
          <a:p>
            <a:r>
              <a:rPr lang="en-US" sz="2800" b="0" dirty="0" smtClean="0"/>
              <a:t>… instead of you working for it.</a:t>
            </a:r>
            <a:endParaRPr lang="en-US" sz="2800" b="0" dirty="0"/>
          </a:p>
        </p:txBody>
      </p:sp>
      <p:sp>
        <p:nvSpPr>
          <p:cNvPr id="36" name="Rectangle 35"/>
          <p:cNvSpPr/>
          <p:nvPr/>
        </p:nvSpPr>
        <p:spPr>
          <a:xfrm>
            <a:off x="7141068" y="6396214"/>
            <a:ext cx="1386618" cy="276999"/>
          </a:xfrm>
          <a:prstGeom prst="rect">
            <a:avLst/>
          </a:prstGeom>
        </p:spPr>
        <p:txBody>
          <a:bodyPr wrap="none">
            <a:spAutoFit/>
          </a:bodyPr>
          <a:lstStyle/>
          <a:p>
            <a:pPr algn="r"/>
            <a:r>
              <a:rPr lang="en-US" sz="1200" dirty="0" smtClean="0">
                <a:solidFill>
                  <a:schemeClr val="accent1">
                    <a:lumMod val="60000"/>
                    <a:lumOff val="40000"/>
                  </a:schemeClr>
                </a:solidFill>
              </a:rPr>
              <a:t>Source: Blackboard</a:t>
            </a:r>
            <a:endParaRPr lang="en-US" sz="1200" dirty="0">
              <a:solidFill>
                <a:schemeClr val="accent1">
                  <a:lumMod val="60000"/>
                  <a:lumOff val="40000"/>
                </a:schemeClr>
              </a:solidFill>
            </a:endParaRPr>
          </a:p>
        </p:txBody>
      </p:sp>
      <p:sp>
        <p:nvSpPr>
          <p:cNvPr id="51" name="TextBox 50"/>
          <p:cNvSpPr txBox="1"/>
          <p:nvPr/>
        </p:nvSpPr>
        <p:spPr>
          <a:xfrm>
            <a:off x="277160" y="1968895"/>
            <a:ext cx="3174760" cy="1956167"/>
          </a:xfrm>
          <a:prstGeom prst="rect">
            <a:avLst/>
          </a:prstGeom>
          <a:noFill/>
        </p:spPr>
        <p:txBody>
          <a:bodyPr wrap="square" lIns="0" tIns="0" rIns="0" bIns="0" rtlCol="0" anchor="ctr">
            <a:noAutofit/>
          </a:bodyPr>
          <a:lstStyle/>
          <a:p>
            <a:r>
              <a:rPr lang="en-US" sz="2800" b="1" dirty="0">
                <a:solidFill>
                  <a:schemeClr val="bg1"/>
                </a:solidFill>
              </a:rPr>
              <a:t>Data Makes </a:t>
            </a:r>
            <a:r>
              <a:rPr lang="en-US" sz="2800" b="1" dirty="0" smtClean="0">
                <a:solidFill>
                  <a:schemeClr val="bg1"/>
                </a:solidFill>
              </a:rPr>
              <a:t>Dreams Come True </a:t>
            </a:r>
          </a:p>
          <a:p>
            <a:r>
              <a:rPr lang="en-US" dirty="0">
                <a:solidFill>
                  <a:schemeClr val="bg1"/>
                </a:solidFill>
              </a:rPr>
              <a:t>f</a:t>
            </a:r>
            <a:r>
              <a:rPr lang="en-US" dirty="0" smtClean="0">
                <a:solidFill>
                  <a:schemeClr val="bg1"/>
                </a:solidFill>
              </a:rPr>
              <a:t>or students at </a:t>
            </a:r>
            <a:r>
              <a:rPr lang="en-US" dirty="0">
                <a:solidFill>
                  <a:schemeClr val="bg1"/>
                </a:solidFill>
              </a:rPr>
              <a:t>Central Piedmont</a:t>
            </a:r>
          </a:p>
          <a:p>
            <a:r>
              <a:rPr lang="en-US" dirty="0">
                <a:solidFill>
                  <a:schemeClr val="bg1"/>
                </a:solidFill>
              </a:rPr>
              <a:t>Community College.</a:t>
            </a:r>
          </a:p>
        </p:txBody>
      </p:sp>
      <p:graphicFrame>
        <p:nvGraphicFramePr>
          <p:cNvPr id="4" name="Chart 3"/>
          <p:cNvGraphicFramePr/>
          <p:nvPr>
            <p:extLst>
              <p:ext uri="{D42A27DB-BD31-4B8C-83A1-F6EECF244321}">
                <p14:modId xmlns:p14="http://schemas.microsoft.com/office/powerpoint/2010/main" val="775725570"/>
              </p:ext>
            </p:extLst>
          </p:nvPr>
        </p:nvGraphicFramePr>
        <p:xfrm>
          <a:off x="3523264" y="2174050"/>
          <a:ext cx="5454680" cy="36364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7160" y="4161414"/>
            <a:ext cx="3027032" cy="1323439"/>
          </a:xfrm>
          <a:prstGeom prst="rect">
            <a:avLst/>
          </a:prstGeom>
          <a:noFill/>
        </p:spPr>
        <p:txBody>
          <a:bodyPr wrap="square" rtlCol="0">
            <a:spAutoFit/>
          </a:bodyPr>
          <a:lstStyle/>
          <a:p>
            <a:r>
              <a:rPr lang="en-US" sz="1200" i="1" dirty="0" smtClean="0">
                <a:solidFill>
                  <a:schemeClr val="tx1">
                    <a:lumMod val="75000"/>
                    <a:lumOff val="25000"/>
                  </a:schemeClr>
                </a:solidFill>
              </a:rPr>
              <a:t> </a:t>
            </a:r>
            <a:r>
              <a:rPr lang="en-US" sz="1200" b="1" i="1" dirty="0">
                <a:solidFill>
                  <a:schemeClr val="tx1">
                    <a:lumMod val="75000"/>
                    <a:lumOff val="25000"/>
                  </a:schemeClr>
                </a:solidFill>
              </a:rPr>
              <a:t>“ For CPCC, it is all about making data-driven decisions. And using that data to take actions. It has definitely become part of our culture and a springboard for the way we do business.” </a:t>
            </a:r>
            <a:endParaRPr lang="en-US" sz="1200" i="1" dirty="0">
              <a:solidFill>
                <a:schemeClr val="tx1">
                  <a:lumMod val="75000"/>
                  <a:lumOff val="25000"/>
                </a:schemeClr>
              </a:solidFill>
            </a:endParaRPr>
          </a:p>
          <a:p>
            <a:pPr algn="r"/>
            <a:r>
              <a:rPr lang="en-US" sz="1000" b="1" dirty="0">
                <a:solidFill>
                  <a:srgbClr val="404040"/>
                </a:solidFill>
              </a:rPr>
              <a:t>CLINT MCELROY </a:t>
            </a:r>
            <a:endParaRPr lang="en-US" sz="1000" dirty="0">
              <a:solidFill>
                <a:srgbClr val="404040"/>
              </a:solidFill>
            </a:endParaRPr>
          </a:p>
          <a:p>
            <a:pPr algn="r"/>
            <a:r>
              <a:rPr lang="en-US" sz="1000" dirty="0">
                <a:solidFill>
                  <a:srgbClr val="404040"/>
                </a:solidFill>
              </a:rPr>
              <a:t>CPCC Dean of Retention Services </a:t>
            </a:r>
          </a:p>
        </p:txBody>
      </p:sp>
    </p:spTree>
    <p:extLst>
      <p:ext uri="{BB962C8B-B14F-4D97-AF65-F5344CB8AC3E}">
        <p14:creationId xmlns:p14="http://schemas.microsoft.com/office/powerpoint/2010/main" val="132805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407" y="3780087"/>
            <a:ext cx="3362444" cy="923330"/>
          </a:xfrm>
          <a:prstGeom prst="rect">
            <a:avLst/>
          </a:prstGeom>
          <a:noFill/>
        </p:spPr>
        <p:txBody>
          <a:bodyPr wrap="none" rtlCol="0">
            <a:spAutoFit/>
          </a:bodyPr>
          <a:lstStyle/>
          <a:p>
            <a:r>
              <a:rPr lang="en-US" sz="5400" dirty="0" smtClean="0">
                <a:solidFill>
                  <a:schemeClr val="tx2">
                    <a:lumMod val="40000"/>
                    <a:lumOff val="60000"/>
                  </a:schemeClr>
                </a:solidFill>
                <a:latin typeface="+mj-lt"/>
              </a:rPr>
              <a:t>Thank You</a:t>
            </a:r>
            <a:endParaRPr lang="en-US" sz="5400" dirty="0">
              <a:solidFill>
                <a:schemeClr val="tx2">
                  <a:lumMod val="40000"/>
                  <a:lumOff val="60000"/>
                </a:schemeClr>
              </a:solidFill>
              <a:latin typeface="+mj-lt"/>
            </a:endParaRPr>
          </a:p>
        </p:txBody>
      </p:sp>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a:ext>
            </a:extLst>
          </a:blip>
          <a:stretch>
            <a:fillRect/>
          </a:stretch>
        </p:blipFill>
        <p:spPr>
          <a:xfrm>
            <a:off x="588874" y="5694888"/>
            <a:ext cx="2846173" cy="569235"/>
          </a:xfrm>
          <a:prstGeom prst="rect">
            <a:avLst/>
          </a:prstGeom>
        </p:spPr>
      </p:pic>
    </p:spTree>
    <p:extLst>
      <p:ext uri="{BB962C8B-B14F-4D97-AF65-F5344CB8AC3E}">
        <p14:creationId xmlns:p14="http://schemas.microsoft.com/office/powerpoint/2010/main" val="41384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4886750" y="3752116"/>
            <a:ext cx="0" cy="3024604"/>
          </a:xfrm>
          <a:prstGeom prst="line">
            <a:avLst/>
          </a:prstGeom>
          <a:ln w="76200" cap="rnd" cmpd="sng">
            <a:solidFill>
              <a:schemeClr val="accent5">
                <a:lumMod val="40000"/>
                <a:lumOff val="60000"/>
              </a:schemeClr>
            </a:solidFill>
            <a:prstDash val="sysDot"/>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 name="Title 6"/>
          <p:cNvSpPr>
            <a:spLocks noGrp="1"/>
          </p:cNvSpPr>
          <p:nvPr>
            <p:ph type="title"/>
          </p:nvPr>
        </p:nvSpPr>
        <p:spPr>
          <a:xfrm>
            <a:off x="517347" y="651753"/>
            <a:ext cx="7920160" cy="365760"/>
          </a:xfrm>
        </p:spPr>
        <p:txBody>
          <a:bodyPr/>
          <a:lstStyle/>
          <a:p>
            <a:r>
              <a:rPr lang="en-US" sz="2800" dirty="0" smtClean="0"/>
              <a:t>How This Might Work</a:t>
            </a:r>
            <a:endParaRPr lang="en-US" sz="2800" dirty="0"/>
          </a:p>
        </p:txBody>
      </p:sp>
      <p:sp>
        <p:nvSpPr>
          <p:cNvPr id="10" name="Text Placeholder 7"/>
          <p:cNvSpPr>
            <a:spLocks noGrp="1"/>
          </p:cNvSpPr>
          <p:nvPr>
            <p:ph type="body" sz="quarter" idx="10"/>
          </p:nvPr>
        </p:nvSpPr>
        <p:spPr>
          <a:xfrm>
            <a:off x="532253" y="946466"/>
            <a:ext cx="7920038" cy="365760"/>
          </a:xfrm>
        </p:spPr>
        <p:txBody>
          <a:bodyPr/>
          <a:lstStyle/>
          <a:p>
            <a:r>
              <a:rPr lang="en-US" sz="2800" dirty="0" smtClean="0"/>
              <a:t>Optimizing Cost of Instruction</a:t>
            </a:r>
            <a:endParaRPr lang="en-US" sz="2800" dirty="0"/>
          </a:p>
        </p:txBody>
      </p:sp>
      <p:grpSp>
        <p:nvGrpSpPr>
          <p:cNvPr id="2" name="Group 1"/>
          <p:cNvGrpSpPr/>
          <p:nvPr/>
        </p:nvGrpSpPr>
        <p:grpSpPr>
          <a:xfrm>
            <a:off x="56239" y="2005124"/>
            <a:ext cx="8741457" cy="1940889"/>
            <a:chOff x="56239" y="2005124"/>
            <a:chExt cx="8741457" cy="1940889"/>
          </a:xfrm>
        </p:grpSpPr>
        <p:sp>
          <p:nvSpPr>
            <p:cNvPr id="3" name="TextBox 2"/>
            <p:cNvSpPr txBox="1"/>
            <p:nvPr/>
          </p:nvSpPr>
          <p:spPr>
            <a:xfrm>
              <a:off x="56239" y="2113280"/>
              <a:ext cx="1111001" cy="1292662"/>
            </a:xfrm>
            <a:prstGeom prst="rect">
              <a:avLst/>
            </a:prstGeom>
            <a:noFill/>
          </p:spPr>
          <p:txBody>
            <a:bodyPr wrap="none" rtlCol="0">
              <a:spAutoFit/>
            </a:bodyPr>
            <a:lstStyle/>
            <a:p>
              <a:pPr algn="ctr"/>
              <a:r>
                <a:rPr lang="en-US" sz="3600" b="1" dirty="0" smtClean="0">
                  <a:solidFill>
                    <a:schemeClr val="bg1"/>
                  </a:solidFill>
                  <a:latin typeface="+mj-lt"/>
                </a:rPr>
                <a:t>1</a:t>
              </a:r>
              <a:r>
                <a:rPr lang="en-US" sz="3600" baseline="30000" dirty="0" smtClean="0">
                  <a:solidFill>
                    <a:schemeClr val="bg1"/>
                  </a:solidFill>
                  <a:latin typeface="+mj-lt"/>
                </a:rPr>
                <a:t>st</a:t>
              </a:r>
              <a:endParaRPr lang="en-US" sz="3600" dirty="0" smtClean="0">
                <a:solidFill>
                  <a:schemeClr val="bg1"/>
                </a:solidFill>
                <a:latin typeface="+mj-lt"/>
              </a:endParaRPr>
            </a:p>
            <a:p>
              <a:pPr algn="ctr"/>
              <a:r>
                <a:rPr lang="en-US" sz="1400" i="1" dirty="0" smtClean="0">
                  <a:solidFill>
                    <a:schemeClr val="bg1"/>
                  </a:solidFill>
                </a:rPr>
                <a:t>Course </a:t>
              </a:r>
            </a:p>
            <a:p>
              <a:pPr algn="ctr"/>
              <a:r>
                <a:rPr lang="en-US" sz="1400" i="1" dirty="0" smtClean="0">
                  <a:solidFill>
                    <a:schemeClr val="bg1"/>
                  </a:solidFill>
                </a:rPr>
                <a:t>Department</a:t>
              </a:r>
            </a:p>
            <a:p>
              <a:pPr algn="ctr"/>
              <a:r>
                <a:rPr lang="en-US" sz="1400" i="1" dirty="0" smtClean="0">
                  <a:solidFill>
                    <a:schemeClr val="bg1"/>
                  </a:solidFill>
                </a:rPr>
                <a:t>By Margin</a:t>
              </a:r>
              <a:endParaRPr lang="en-US" sz="1400" i="1" dirty="0">
                <a:solidFill>
                  <a:schemeClr val="bg1"/>
                </a:solidFill>
              </a:endParaRPr>
            </a:p>
          </p:txBody>
        </p:sp>
        <p:sp>
          <p:nvSpPr>
            <p:cNvPr id="19" name="Freeform 18"/>
            <p:cNvSpPr/>
            <p:nvPr/>
          </p:nvSpPr>
          <p:spPr>
            <a:xfrm>
              <a:off x="6816914" y="3512209"/>
              <a:ext cx="1980782" cy="4338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Course Department Data</a:t>
              </a:r>
              <a:endParaRPr lang="en-US" sz="1200" kern="1200" dirty="0">
                <a:solidFill>
                  <a:schemeClr val="accent5">
                    <a:lumMod val="40000"/>
                    <a:lumOff val="60000"/>
                  </a:schemeClr>
                </a:solidFill>
                <a:latin typeface="Arial"/>
                <a:cs typeface="Arial"/>
              </a:endParaRPr>
            </a:p>
          </p:txBody>
        </p:sp>
        <p:grpSp>
          <p:nvGrpSpPr>
            <p:cNvPr id="13" name="Group 12"/>
            <p:cNvGrpSpPr/>
            <p:nvPr/>
          </p:nvGrpSpPr>
          <p:grpSpPr>
            <a:xfrm>
              <a:off x="1235088" y="2005124"/>
              <a:ext cx="7481363" cy="1515000"/>
              <a:chOff x="1350022" y="1460876"/>
              <a:chExt cx="7481363" cy="151500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t="-6557"/>
              <a:stretch/>
            </p:blipFill>
            <p:spPr>
              <a:xfrm>
                <a:off x="1350022" y="1460876"/>
                <a:ext cx="7481363" cy="229898"/>
              </a:xfrm>
              <a:prstGeom prst="rect">
                <a:avLst/>
              </a:prstGeom>
              <a:ln>
                <a:noFill/>
              </a:ln>
              <a:effectLst/>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0022" y="1682319"/>
                <a:ext cx="7481363" cy="1293557"/>
              </a:xfrm>
              <a:prstGeom prst="rect">
                <a:avLst/>
              </a:prstGeom>
              <a:ln>
                <a:noFill/>
              </a:ln>
              <a:effectLst>
                <a:outerShdw blurRad="292100" dist="139700" dir="2700000" algn="tl" rotWithShape="0">
                  <a:srgbClr val="333333">
                    <a:alpha val="65000"/>
                  </a:srgbClr>
                </a:outerShdw>
              </a:effectLst>
            </p:spPr>
          </p:pic>
        </p:grpSp>
      </p:grpSp>
      <p:grpSp>
        <p:nvGrpSpPr>
          <p:cNvPr id="5" name="Group 4"/>
          <p:cNvGrpSpPr/>
          <p:nvPr/>
        </p:nvGrpSpPr>
        <p:grpSpPr>
          <a:xfrm>
            <a:off x="56241" y="4531704"/>
            <a:ext cx="8802209" cy="1892675"/>
            <a:chOff x="56241" y="4531704"/>
            <a:chExt cx="8802209" cy="1892675"/>
          </a:xfrm>
        </p:grpSpPr>
        <p:sp>
          <p:nvSpPr>
            <p:cNvPr id="17" name="TextBox 16"/>
            <p:cNvSpPr txBox="1"/>
            <p:nvPr/>
          </p:nvSpPr>
          <p:spPr>
            <a:xfrm>
              <a:off x="56241" y="4642150"/>
              <a:ext cx="1111001" cy="1292662"/>
            </a:xfrm>
            <a:prstGeom prst="rect">
              <a:avLst/>
            </a:prstGeom>
            <a:noFill/>
          </p:spPr>
          <p:txBody>
            <a:bodyPr wrap="none" rtlCol="0">
              <a:spAutoFit/>
            </a:bodyPr>
            <a:lstStyle/>
            <a:p>
              <a:pPr algn="ctr"/>
              <a:r>
                <a:rPr lang="en-US" sz="3600" b="1" dirty="0" smtClean="0">
                  <a:solidFill>
                    <a:schemeClr val="bg1"/>
                  </a:solidFill>
                  <a:latin typeface="+mj-lt"/>
                </a:rPr>
                <a:t>2</a:t>
              </a:r>
              <a:r>
                <a:rPr lang="en-US" sz="3600" baseline="30000" dirty="0" smtClean="0">
                  <a:solidFill>
                    <a:schemeClr val="bg1"/>
                  </a:solidFill>
                  <a:latin typeface="+mj-lt"/>
                </a:rPr>
                <a:t>nd</a:t>
              </a:r>
              <a:endParaRPr lang="en-US" sz="3600" dirty="0" smtClean="0">
                <a:solidFill>
                  <a:schemeClr val="bg1"/>
                </a:solidFill>
                <a:latin typeface="+mj-lt"/>
              </a:endParaRPr>
            </a:p>
            <a:p>
              <a:pPr algn="ctr"/>
              <a:r>
                <a:rPr lang="en-US" sz="1400" i="1" dirty="0" smtClean="0">
                  <a:solidFill>
                    <a:schemeClr val="bg1"/>
                  </a:solidFill>
                </a:rPr>
                <a:t>Course</a:t>
              </a:r>
            </a:p>
            <a:p>
              <a:pPr algn="ctr"/>
              <a:r>
                <a:rPr lang="en-US" sz="1400" i="1" dirty="0" smtClean="0">
                  <a:solidFill>
                    <a:schemeClr val="bg1"/>
                  </a:solidFill>
                </a:rPr>
                <a:t>Department</a:t>
              </a:r>
            </a:p>
            <a:p>
              <a:pPr algn="ctr"/>
              <a:r>
                <a:rPr lang="en-US" sz="1400" i="1" dirty="0" smtClean="0">
                  <a:solidFill>
                    <a:schemeClr val="bg1"/>
                  </a:solidFill>
                </a:rPr>
                <a:t>By Costs</a:t>
              </a:r>
              <a:endParaRPr lang="en-US" sz="1400" i="1" dirty="0">
                <a:solidFill>
                  <a:schemeClr val="bg1"/>
                </a:solidFill>
              </a:endParaRPr>
            </a:p>
          </p:txBody>
        </p:sp>
        <p:sp>
          <p:nvSpPr>
            <p:cNvPr id="20" name="Freeform 19"/>
            <p:cNvSpPr/>
            <p:nvPr/>
          </p:nvSpPr>
          <p:spPr>
            <a:xfrm>
              <a:off x="6756159" y="6040952"/>
              <a:ext cx="2102291" cy="383427"/>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Course </a:t>
              </a:r>
              <a:r>
                <a:rPr lang="en-US" sz="1200" dirty="0" smtClean="0">
                  <a:solidFill>
                    <a:schemeClr val="accent5">
                      <a:lumMod val="40000"/>
                      <a:lumOff val="60000"/>
                    </a:schemeClr>
                  </a:solidFill>
                  <a:latin typeface="Arial"/>
                  <a:cs typeface="Arial"/>
                </a:rPr>
                <a:t>Department</a:t>
              </a:r>
              <a:r>
                <a:rPr lang="en-US" sz="1200" kern="1200" dirty="0" smtClean="0">
                  <a:solidFill>
                    <a:schemeClr val="accent5">
                      <a:lumMod val="40000"/>
                      <a:lumOff val="60000"/>
                    </a:schemeClr>
                  </a:solidFill>
                  <a:latin typeface="Arial"/>
                  <a:cs typeface="Arial"/>
                </a:rPr>
                <a:t> Data</a:t>
              </a:r>
              <a:endParaRPr lang="en-US" sz="1200" kern="1200" dirty="0">
                <a:solidFill>
                  <a:schemeClr val="accent5">
                    <a:lumMod val="40000"/>
                    <a:lumOff val="60000"/>
                  </a:schemeClr>
                </a:solidFill>
                <a:latin typeface="Arial"/>
                <a:cs typeface="Arial"/>
              </a:endParaRPr>
            </a:p>
          </p:txBody>
        </p:sp>
        <p:pic>
          <p:nvPicPr>
            <p:cNvPr id="22" name="Picture 3"/>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harpenSoften amount="26000"/>
                      </a14:imgEffect>
                      <a14:imgEffect>
                        <a14:brightnessContrast contrast="9000"/>
                      </a14:imgEffect>
                    </a14:imgLayer>
                  </a14:imgProps>
                </a:ext>
                <a:ext uri="{28A0092B-C50C-407E-A947-70E740481C1C}">
                  <a14:useLocalDpi xmlns:a14="http://schemas.microsoft.com/office/drawing/2010/main"/>
                </a:ext>
              </a:extLst>
            </a:blip>
            <a:srcRect/>
            <a:stretch/>
          </p:blipFill>
          <p:spPr bwMode="auto">
            <a:xfrm>
              <a:off x="1235088" y="4531704"/>
              <a:ext cx="7569287" cy="1507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1552501" y="4931154"/>
              <a:ext cx="1266693" cy="830997"/>
            </a:xfrm>
            <a:prstGeom prst="rect">
              <a:avLst/>
            </a:prstGeom>
            <a:noFill/>
          </p:spPr>
          <p:txBody>
            <a:bodyPr wrap="none" rtlCol="0">
              <a:spAutoFit/>
            </a:bodyPr>
            <a:lstStyle/>
            <a:p>
              <a:r>
                <a:rPr lang="en-US" sz="4800" dirty="0" smtClean="0">
                  <a:solidFill>
                    <a:schemeClr val="accent2"/>
                  </a:solidFill>
                  <a:latin typeface="+mj-lt"/>
                </a:rPr>
                <a:t>FPO</a:t>
              </a:r>
              <a:endParaRPr lang="en-US" sz="4800" dirty="0">
                <a:solidFill>
                  <a:schemeClr val="accent2"/>
                </a:solidFill>
                <a:latin typeface="+mj-lt"/>
              </a:endParaRPr>
            </a:p>
          </p:txBody>
        </p:sp>
      </p:grpSp>
      <p:sp>
        <p:nvSpPr>
          <p:cNvPr id="25" name="TextBox 24"/>
          <p:cNvSpPr txBox="1"/>
          <p:nvPr/>
        </p:nvSpPr>
        <p:spPr>
          <a:xfrm>
            <a:off x="8232641" y="388896"/>
            <a:ext cx="669974" cy="923330"/>
          </a:xfrm>
          <a:prstGeom prst="rect">
            <a:avLst/>
          </a:prstGeom>
          <a:noFill/>
        </p:spPr>
        <p:txBody>
          <a:bodyPr wrap="square" rtlCol="0">
            <a:spAutoFit/>
          </a:bodyPr>
          <a:lstStyle/>
          <a:p>
            <a:r>
              <a:rPr lang="en-US" sz="5400" dirty="0" smtClean="0">
                <a:solidFill>
                  <a:schemeClr val="bg2"/>
                </a:solidFill>
                <a:latin typeface="Avenir Next Condensed Regular"/>
                <a:cs typeface="Avenir Next Condensed Regular"/>
              </a:rPr>
              <a:t>$</a:t>
            </a:r>
            <a:endParaRPr lang="en-US" sz="5400" dirty="0">
              <a:solidFill>
                <a:schemeClr val="bg2"/>
              </a:solidFill>
              <a:latin typeface="Avenir Next Condensed Regular"/>
              <a:cs typeface="Avenir Next Condensed Regular"/>
            </a:endParaRPr>
          </a:p>
        </p:txBody>
      </p:sp>
    </p:spTree>
    <p:extLst>
      <p:ext uri="{BB962C8B-B14F-4D97-AF65-F5344CB8AC3E}">
        <p14:creationId xmlns:p14="http://schemas.microsoft.com/office/powerpoint/2010/main" val="77313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dirty="0"/>
          </a:p>
        </p:txBody>
      </p:sp>
      <p:cxnSp>
        <p:nvCxnSpPr>
          <p:cNvPr id="10" name="Straight Connector 9"/>
          <p:cNvCxnSpPr/>
          <p:nvPr/>
        </p:nvCxnSpPr>
        <p:spPr>
          <a:xfrm>
            <a:off x="4886750" y="22870"/>
            <a:ext cx="0" cy="4198368"/>
          </a:xfrm>
          <a:prstGeom prst="line">
            <a:avLst/>
          </a:prstGeom>
          <a:ln w="76200" cap="rnd" cmpd="sng">
            <a:solidFill>
              <a:schemeClr val="accent5">
                <a:lumMod val="40000"/>
                <a:lumOff val="60000"/>
              </a:schemeClr>
            </a:solidFill>
            <a:prstDash val="sysDot"/>
            <a:miter lim="800000"/>
            <a:tailEnd type="triangle"/>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06912" y="4865370"/>
            <a:ext cx="6599835" cy="646331"/>
            <a:chOff x="106912" y="4865370"/>
            <a:chExt cx="6599835" cy="646331"/>
          </a:xfrm>
        </p:grpSpPr>
        <p:sp>
          <p:nvSpPr>
            <p:cNvPr id="9" name="TextBox 8"/>
            <p:cNvSpPr txBox="1"/>
            <p:nvPr/>
          </p:nvSpPr>
          <p:spPr>
            <a:xfrm>
              <a:off x="106912" y="4865370"/>
              <a:ext cx="1083951" cy="461665"/>
            </a:xfrm>
            <a:prstGeom prst="rect">
              <a:avLst/>
            </a:prstGeom>
            <a:noFill/>
          </p:spPr>
          <p:txBody>
            <a:bodyPr wrap="none" rtlCol="0">
              <a:spAutoFit/>
            </a:bodyPr>
            <a:lstStyle/>
            <a:p>
              <a:pPr algn="ctr"/>
              <a:r>
                <a:rPr lang="en-US" sz="2400" b="1" dirty="0" smtClean="0">
                  <a:solidFill>
                    <a:schemeClr val="bg1"/>
                  </a:solidFill>
                  <a:latin typeface="+mj-lt"/>
                </a:rPr>
                <a:t>Result</a:t>
              </a:r>
              <a:endParaRPr lang="en-US" sz="2400" dirty="0" smtClean="0">
                <a:solidFill>
                  <a:schemeClr val="bg1"/>
                </a:solidFill>
                <a:latin typeface="+mj-lt"/>
              </a:endParaRPr>
            </a:p>
          </p:txBody>
        </p:sp>
        <p:sp>
          <p:nvSpPr>
            <p:cNvPr id="17" name="TextBox 16"/>
            <p:cNvSpPr txBox="1"/>
            <p:nvPr/>
          </p:nvSpPr>
          <p:spPr>
            <a:xfrm>
              <a:off x="3066752" y="4865370"/>
              <a:ext cx="3639995" cy="646331"/>
            </a:xfrm>
            <a:prstGeom prst="rect">
              <a:avLst/>
            </a:prstGeom>
            <a:noFill/>
          </p:spPr>
          <p:txBody>
            <a:bodyPr wrap="square" rtlCol="0">
              <a:spAutoFit/>
            </a:bodyPr>
            <a:lstStyle/>
            <a:p>
              <a:r>
                <a:rPr lang="en-US" dirty="0" smtClean="0">
                  <a:solidFill>
                    <a:schemeClr val="bg1"/>
                  </a:solidFill>
                </a:rPr>
                <a:t>Hypothetical cost savings to move 20% additional courses online.</a:t>
              </a:r>
            </a:p>
          </p:txBody>
        </p:sp>
      </p:grpSp>
      <p:grpSp>
        <p:nvGrpSpPr>
          <p:cNvPr id="3" name="Group 2"/>
          <p:cNvGrpSpPr/>
          <p:nvPr/>
        </p:nvGrpSpPr>
        <p:grpSpPr>
          <a:xfrm>
            <a:off x="51988" y="1196805"/>
            <a:ext cx="8978255" cy="1903393"/>
            <a:chOff x="51988" y="1196805"/>
            <a:chExt cx="8978255" cy="1903393"/>
          </a:xfrm>
        </p:grpSpPr>
        <p:sp>
          <p:nvSpPr>
            <p:cNvPr id="6" name="TextBox 5"/>
            <p:cNvSpPr txBox="1"/>
            <p:nvPr/>
          </p:nvSpPr>
          <p:spPr>
            <a:xfrm>
              <a:off x="51988" y="1370165"/>
              <a:ext cx="1132216" cy="1077218"/>
            </a:xfrm>
            <a:prstGeom prst="rect">
              <a:avLst/>
            </a:prstGeom>
            <a:noFill/>
          </p:spPr>
          <p:txBody>
            <a:bodyPr wrap="none" rtlCol="0">
              <a:spAutoFit/>
            </a:bodyPr>
            <a:lstStyle/>
            <a:p>
              <a:pPr algn="ctr"/>
              <a:r>
                <a:rPr lang="en-US" sz="3600" b="1" dirty="0" smtClean="0">
                  <a:solidFill>
                    <a:schemeClr val="bg1"/>
                  </a:solidFill>
                  <a:latin typeface="+mj-lt"/>
                </a:rPr>
                <a:t>3</a:t>
              </a:r>
              <a:r>
                <a:rPr lang="en-US" sz="3600" baseline="30000" dirty="0" smtClean="0">
                  <a:solidFill>
                    <a:schemeClr val="bg1"/>
                  </a:solidFill>
                  <a:latin typeface="+mj-lt"/>
                </a:rPr>
                <a:t>rd</a:t>
              </a:r>
              <a:endParaRPr lang="en-US" sz="3600" dirty="0" smtClean="0">
                <a:solidFill>
                  <a:schemeClr val="bg1"/>
                </a:solidFill>
                <a:latin typeface="+mj-lt"/>
              </a:endParaRPr>
            </a:p>
            <a:p>
              <a:pPr algn="ctr"/>
              <a:r>
                <a:rPr lang="en-US" sz="1400" i="1" dirty="0" smtClean="0">
                  <a:solidFill>
                    <a:schemeClr val="bg1"/>
                  </a:solidFill>
                </a:rPr>
                <a:t>Online vs.</a:t>
              </a:r>
            </a:p>
            <a:p>
              <a:pPr algn="ctr"/>
              <a:r>
                <a:rPr lang="en-US" sz="1400" i="1" dirty="0" smtClean="0">
                  <a:solidFill>
                    <a:schemeClr val="bg1"/>
                  </a:solidFill>
                </a:rPr>
                <a:t>Face to Face</a:t>
              </a:r>
              <a:endParaRPr lang="en-US" sz="1400" i="1" dirty="0">
                <a:solidFill>
                  <a:schemeClr val="bg1"/>
                </a:solidFill>
              </a:endParaRPr>
            </a:p>
          </p:txBody>
        </p:sp>
        <p:sp>
          <p:nvSpPr>
            <p:cNvPr id="20" name="Freeform 19"/>
            <p:cNvSpPr/>
            <p:nvPr/>
          </p:nvSpPr>
          <p:spPr>
            <a:xfrm>
              <a:off x="6846365" y="1908774"/>
              <a:ext cx="2082455" cy="4338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Student Demographic Data</a:t>
              </a:r>
              <a:endParaRPr lang="en-US" sz="1200" kern="1200" dirty="0">
                <a:solidFill>
                  <a:schemeClr val="accent5">
                    <a:lumMod val="40000"/>
                    <a:lumOff val="60000"/>
                  </a:schemeClr>
                </a:solidFill>
                <a:latin typeface="Arial"/>
                <a:cs typeface="Arial"/>
              </a:endParaRPr>
            </a:p>
          </p:txBody>
        </p:sp>
        <p:sp>
          <p:nvSpPr>
            <p:cNvPr id="21" name="Freeform 20"/>
            <p:cNvSpPr/>
            <p:nvPr/>
          </p:nvSpPr>
          <p:spPr>
            <a:xfrm>
              <a:off x="6846365" y="2666394"/>
              <a:ext cx="2183878" cy="433804"/>
            </a:xfrm>
            <a:custGeom>
              <a:avLst/>
              <a:gdLst>
                <a:gd name="connsiteX0" fmla="*/ 0 w 1637343"/>
                <a:gd name="connsiteY0" fmla="*/ 164998 h 989966"/>
                <a:gd name="connsiteX1" fmla="*/ 164998 w 1637343"/>
                <a:gd name="connsiteY1" fmla="*/ 0 h 989966"/>
                <a:gd name="connsiteX2" fmla="*/ 1472345 w 1637343"/>
                <a:gd name="connsiteY2" fmla="*/ 0 h 989966"/>
                <a:gd name="connsiteX3" fmla="*/ 1637343 w 1637343"/>
                <a:gd name="connsiteY3" fmla="*/ 164998 h 989966"/>
                <a:gd name="connsiteX4" fmla="*/ 1637343 w 1637343"/>
                <a:gd name="connsiteY4" fmla="*/ 824968 h 989966"/>
                <a:gd name="connsiteX5" fmla="*/ 1472345 w 1637343"/>
                <a:gd name="connsiteY5" fmla="*/ 989966 h 989966"/>
                <a:gd name="connsiteX6" fmla="*/ 164998 w 1637343"/>
                <a:gd name="connsiteY6" fmla="*/ 989966 h 989966"/>
                <a:gd name="connsiteX7" fmla="*/ 0 w 1637343"/>
                <a:gd name="connsiteY7" fmla="*/ 824968 h 989966"/>
                <a:gd name="connsiteX8" fmla="*/ 0 w 1637343"/>
                <a:gd name="connsiteY8" fmla="*/ 164998 h 98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7343" h="989966">
                  <a:moveTo>
                    <a:pt x="0" y="164998"/>
                  </a:moveTo>
                  <a:cubicBezTo>
                    <a:pt x="0" y="73872"/>
                    <a:pt x="73872" y="0"/>
                    <a:pt x="164998" y="0"/>
                  </a:cubicBezTo>
                  <a:lnTo>
                    <a:pt x="1472345" y="0"/>
                  </a:lnTo>
                  <a:cubicBezTo>
                    <a:pt x="1563471" y="0"/>
                    <a:pt x="1637343" y="73872"/>
                    <a:pt x="1637343" y="164998"/>
                  </a:cubicBezTo>
                  <a:lnTo>
                    <a:pt x="1637343" y="824968"/>
                  </a:lnTo>
                  <a:cubicBezTo>
                    <a:pt x="1637343" y="916094"/>
                    <a:pt x="1563471" y="989966"/>
                    <a:pt x="1472345" y="989966"/>
                  </a:cubicBezTo>
                  <a:lnTo>
                    <a:pt x="164998" y="989966"/>
                  </a:lnTo>
                  <a:cubicBezTo>
                    <a:pt x="73872" y="989966"/>
                    <a:pt x="0" y="916094"/>
                    <a:pt x="0" y="824968"/>
                  </a:cubicBezTo>
                  <a:lnTo>
                    <a:pt x="0" y="164998"/>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66" tIns="9144" rIns="101666" bIns="9144" numCol="1" spcCol="1270" anchor="ctr" anchorCtr="0">
              <a:noAutofit/>
            </a:bodyPr>
            <a:lstStyle/>
            <a:p>
              <a:pPr lvl="0" defTabSz="622300">
                <a:lnSpc>
                  <a:spcPct val="110000"/>
                </a:lnSpc>
                <a:spcBef>
                  <a:spcPct val="0"/>
                </a:spcBef>
                <a:spcAft>
                  <a:spcPct val="35000"/>
                </a:spcAft>
              </a:pPr>
              <a:r>
                <a:rPr lang="en-US" sz="1200" kern="1200" dirty="0" smtClean="0">
                  <a:solidFill>
                    <a:schemeClr val="accent5">
                      <a:lumMod val="40000"/>
                      <a:lumOff val="60000"/>
                    </a:schemeClr>
                  </a:solidFill>
                  <a:latin typeface="Arial"/>
                  <a:cs typeface="Arial"/>
                </a:rPr>
                <a:t>Online vs. Face to Face Data</a:t>
              </a:r>
              <a:endParaRPr lang="en-US" sz="1200" kern="1200" dirty="0">
                <a:solidFill>
                  <a:schemeClr val="accent5">
                    <a:lumMod val="40000"/>
                    <a:lumOff val="60000"/>
                  </a:schemeClr>
                </a:solidFill>
                <a:latin typeface="Arial"/>
                <a:cs typeface="Arial"/>
              </a:endParaRPr>
            </a:p>
          </p:txBody>
        </p:sp>
        <p:grpSp>
          <p:nvGrpSpPr>
            <p:cNvPr id="15" name="Group 14"/>
            <p:cNvGrpSpPr/>
            <p:nvPr/>
          </p:nvGrpSpPr>
          <p:grpSpPr>
            <a:xfrm>
              <a:off x="1447457" y="1196805"/>
              <a:ext cx="7481363" cy="1515000"/>
              <a:chOff x="1350022" y="1460876"/>
              <a:chExt cx="7481363" cy="1515000"/>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t="-6557"/>
              <a:stretch/>
            </p:blipFill>
            <p:spPr>
              <a:xfrm>
                <a:off x="1350022" y="1460876"/>
                <a:ext cx="7481363" cy="229898"/>
              </a:xfrm>
              <a:prstGeom prst="rect">
                <a:avLst/>
              </a:prstGeom>
              <a:ln>
                <a:noFill/>
              </a:ln>
              <a:effec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0022" y="1682319"/>
                <a:ext cx="7481363" cy="1293557"/>
              </a:xfrm>
              <a:prstGeom prst="rect">
                <a:avLst/>
              </a:prstGeom>
              <a:ln>
                <a:noFill/>
              </a:ln>
              <a:effectLst>
                <a:outerShdw blurRad="292100" dist="139700" dir="2700000" algn="tl" rotWithShape="0">
                  <a:srgbClr val="333333">
                    <a:alpha val="65000"/>
                  </a:srgbClr>
                </a:outerShdw>
              </a:effectLst>
            </p:spPr>
          </p:pic>
        </p:grpSp>
        <p:sp>
          <p:nvSpPr>
            <p:cNvPr id="24" name="TextBox 23"/>
            <p:cNvSpPr txBox="1"/>
            <p:nvPr/>
          </p:nvSpPr>
          <p:spPr>
            <a:xfrm>
              <a:off x="3439359" y="1734239"/>
              <a:ext cx="1266693" cy="830997"/>
            </a:xfrm>
            <a:prstGeom prst="rect">
              <a:avLst/>
            </a:prstGeom>
            <a:noFill/>
          </p:spPr>
          <p:txBody>
            <a:bodyPr wrap="none" rtlCol="0">
              <a:spAutoFit/>
            </a:bodyPr>
            <a:lstStyle/>
            <a:p>
              <a:r>
                <a:rPr lang="en-US" sz="4800" dirty="0" smtClean="0">
                  <a:solidFill>
                    <a:schemeClr val="accent2"/>
                  </a:solidFill>
                  <a:latin typeface="+mj-lt"/>
                </a:rPr>
                <a:t>FPO</a:t>
              </a:r>
              <a:endParaRPr lang="en-US" sz="4800" dirty="0">
                <a:solidFill>
                  <a:schemeClr val="accent2"/>
                </a:solidFill>
                <a:latin typeface="+mj-lt"/>
              </a:endParaRPr>
            </a:p>
          </p:txBody>
        </p:sp>
      </p:grpSp>
    </p:spTree>
    <p:extLst>
      <p:ext uri="{BB962C8B-B14F-4D97-AF65-F5344CB8AC3E}">
        <p14:creationId xmlns:p14="http://schemas.microsoft.com/office/powerpoint/2010/main" val="222414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p:cNvSpPr>
            <a:spLocks noGrp="1"/>
          </p:cNvSpPr>
          <p:nvPr>
            <p:ph type="title"/>
          </p:nvPr>
        </p:nvSpPr>
        <p:spPr>
          <a:xfrm>
            <a:off x="635861" y="577393"/>
            <a:ext cx="7920160" cy="365760"/>
          </a:xfrm>
        </p:spPr>
        <p:txBody>
          <a:bodyPr>
            <a:normAutofit/>
          </a:bodyPr>
          <a:lstStyle/>
          <a:p>
            <a:r>
              <a:rPr lang="en-US" sz="2800" dirty="0" smtClean="0"/>
              <a:t>Higher Education Market is Evolving</a:t>
            </a:r>
            <a:endParaRPr lang="en-US" sz="2800" dirty="0"/>
          </a:p>
        </p:txBody>
      </p:sp>
      <p:sp>
        <p:nvSpPr>
          <p:cNvPr id="2" name="Text Placeholder 1"/>
          <p:cNvSpPr>
            <a:spLocks noGrp="1"/>
          </p:cNvSpPr>
          <p:nvPr>
            <p:ph type="body" sz="quarter" idx="10"/>
          </p:nvPr>
        </p:nvSpPr>
        <p:spPr>
          <a:xfrm>
            <a:off x="635861" y="943153"/>
            <a:ext cx="7920038" cy="365760"/>
          </a:xfrm>
        </p:spPr>
        <p:txBody>
          <a:bodyPr/>
          <a:lstStyle/>
          <a:p>
            <a:r>
              <a:rPr lang="en-US" sz="2800" dirty="0" smtClean="0"/>
              <a:t>Six Major Trends Driving  Change</a:t>
            </a:r>
            <a:endParaRPr lang="en-US" sz="2800" dirty="0"/>
          </a:p>
        </p:txBody>
      </p:sp>
      <p:sp>
        <p:nvSpPr>
          <p:cNvPr id="13353" name="Slide Number Placeholder 4"/>
          <p:cNvSpPr>
            <a:spLocks noGrp="1"/>
          </p:cNvSpPr>
          <p:nvPr>
            <p:ph type="sldNum" sz="quarter" idx="4294967295"/>
          </p:nvPr>
        </p:nvSpPr>
        <p:spPr>
          <a:xfrm>
            <a:off x="0" y="6356350"/>
            <a:ext cx="655638" cy="365125"/>
          </a:xfrm>
        </p:spPr>
        <p:txBody>
          <a:bodyPr/>
          <a:lstStyle>
            <a:lvl1pPr eaLnBrk="0" hangingPunct="0">
              <a:defRPr sz="1800" baseline="-25000">
                <a:solidFill>
                  <a:schemeClr val="tx1"/>
                </a:solidFill>
                <a:latin typeface="Arial" charset="0"/>
                <a:ea typeface="ＭＳ Ｐゴシック" charset="0"/>
                <a:cs typeface="ＭＳ Ｐゴシック" charset="0"/>
              </a:defRPr>
            </a:lvl1pPr>
            <a:lvl2pPr marL="666723" indent="-256432" eaLnBrk="0" hangingPunct="0">
              <a:defRPr sz="1800" baseline="-25000">
                <a:solidFill>
                  <a:schemeClr val="tx1"/>
                </a:solidFill>
                <a:latin typeface="Arial" charset="0"/>
                <a:ea typeface="ＭＳ Ｐゴシック" charset="0"/>
              </a:defRPr>
            </a:lvl2pPr>
            <a:lvl3pPr marL="1025728" indent="-205146" eaLnBrk="0" hangingPunct="0">
              <a:defRPr sz="1800" baseline="-25000">
                <a:solidFill>
                  <a:schemeClr val="tx1"/>
                </a:solidFill>
                <a:latin typeface="Arial" charset="0"/>
                <a:ea typeface="ＭＳ Ｐゴシック" charset="0"/>
              </a:defRPr>
            </a:lvl3pPr>
            <a:lvl4pPr marL="1436019" indent="-205146" eaLnBrk="0" hangingPunct="0">
              <a:defRPr sz="1800" baseline="-25000">
                <a:solidFill>
                  <a:schemeClr val="tx1"/>
                </a:solidFill>
                <a:latin typeface="Arial" charset="0"/>
                <a:ea typeface="ＭＳ Ｐゴシック" charset="0"/>
              </a:defRPr>
            </a:lvl4pPr>
            <a:lvl5pPr marL="1846311" indent="-205146" eaLnBrk="0" hangingPunct="0">
              <a:defRPr sz="1800" baseline="-25000">
                <a:solidFill>
                  <a:schemeClr val="tx1"/>
                </a:solidFill>
                <a:latin typeface="Arial" charset="0"/>
                <a:ea typeface="ＭＳ Ｐゴシック" charset="0"/>
              </a:defRPr>
            </a:lvl5pPr>
            <a:lvl6pPr marL="2256602" indent="-205146" eaLnBrk="0" fontAlgn="base" hangingPunct="0">
              <a:spcBef>
                <a:spcPct val="0"/>
              </a:spcBef>
              <a:spcAft>
                <a:spcPct val="0"/>
              </a:spcAft>
              <a:defRPr sz="1800" baseline="-25000">
                <a:solidFill>
                  <a:schemeClr val="tx1"/>
                </a:solidFill>
                <a:latin typeface="Arial" charset="0"/>
                <a:ea typeface="ＭＳ Ｐゴシック" charset="0"/>
              </a:defRPr>
            </a:lvl6pPr>
            <a:lvl7pPr marL="2666893" indent="-205146" eaLnBrk="0" fontAlgn="base" hangingPunct="0">
              <a:spcBef>
                <a:spcPct val="0"/>
              </a:spcBef>
              <a:spcAft>
                <a:spcPct val="0"/>
              </a:spcAft>
              <a:defRPr sz="1800" baseline="-25000">
                <a:solidFill>
                  <a:schemeClr val="tx1"/>
                </a:solidFill>
                <a:latin typeface="Arial" charset="0"/>
                <a:ea typeface="ＭＳ Ｐゴシック" charset="0"/>
              </a:defRPr>
            </a:lvl7pPr>
            <a:lvl8pPr marL="3077185" indent="-205146" eaLnBrk="0" fontAlgn="base" hangingPunct="0">
              <a:spcBef>
                <a:spcPct val="0"/>
              </a:spcBef>
              <a:spcAft>
                <a:spcPct val="0"/>
              </a:spcAft>
              <a:defRPr sz="1800" baseline="-25000">
                <a:solidFill>
                  <a:schemeClr val="tx1"/>
                </a:solidFill>
                <a:latin typeface="Arial" charset="0"/>
                <a:ea typeface="ＭＳ Ｐゴシック" charset="0"/>
              </a:defRPr>
            </a:lvl8pPr>
            <a:lvl9pPr marL="3487476" indent="-205146" eaLnBrk="0" fontAlgn="base" hangingPunct="0">
              <a:spcBef>
                <a:spcPct val="0"/>
              </a:spcBef>
              <a:spcAft>
                <a:spcPct val="0"/>
              </a:spcAft>
              <a:defRPr sz="1800" baseline="-25000">
                <a:solidFill>
                  <a:schemeClr val="tx1"/>
                </a:solidFill>
                <a:latin typeface="Arial" charset="0"/>
                <a:ea typeface="ＭＳ Ｐゴシック" charset="0"/>
              </a:defRPr>
            </a:lvl9pPr>
          </a:lstStyle>
          <a:p>
            <a:fld id="{F4E49DE7-2615-7044-80D9-F8EA5147F955}" type="slidenum">
              <a:rPr lang="en-US" smtClean="0"/>
              <a:pPr/>
              <a:t>2</a:t>
            </a:fld>
            <a:endParaRPr lang="en-US" dirty="0"/>
          </a:p>
        </p:txBody>
      </p:sp>
      <p:grpSp>
        <p:nvGrpSpPr>
          <p:cNvPr id="12" name="Group 11"/>
          <p:cNvGrpSpPr/>
          <p:nvPr/>
        </p:nvGrpSpPr>
        <p:grpSpPr>
          <a:xfrm>
            <a:off x="6192469" y="1740665"/>
            <a:ext cx="2591579" cy="2060082"/>
            <a:chOff x="6011705" y="1740665"/>
            <a:chExt cx="2772343" cy="2203774"/>
          </a:xfrm>
        </p:grpSpPr>
        <p:sp>
          <p:nvSpPr>
            <p:cNvPr id="58" name="Rectangle 57"/>
            <p:cNvSpPr/>
            <p:nvPr/>
          </p:nvSpPr>
          <p:spPr bwMode="auto">
            <a:xfrm>
              <a:off x="6011705" y="1740665"/>
              <a:ext cx="2772343" cy="220377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endParaRPr>
            </a:p>
          </p:txBody>
        </p:sp>
        <p:sp>
          <p:nvSpPr>
            <p:cNvPr id="59" name="TextBox 58"/>
            <p:cNvSpPr txBox="1"/>
            <p:nvPr/>
          </p:nvSpPr>
          <p:spPr>
            <a:xfrm>
              <a:off x="6011705" y="1757732"/>
              <a:ext cx="2750391" cy="749377"/>
            </a:xfrm>
            <a:prstGeom prst="rect">
              <a:avLst/>
            </a:prstGeom>
            <a:noFill/>
          </p:spPr>
          <p:txBody>
            <a:bodyPr wrap="square" rtlCol="0">
              <a:spAutoFit/>
            </a:bodyPr>
            <a:lstStyle/>
            <a:p>
              <a:r>
                <a:rPr lang="en-US" sz="2200" b="1" baseline="0" dirty="0" smtClean="0">
                  <a:solidFill>
                    <a:schemeClr val="bg1"/>
                  </a:solidFill>
                  <a:latin typeface="Cambria" pitchFamily="18" charset="0"/>
                </a:rPr>
                <a:t>Non-traditional learners</a:t>
              </a:r>
              <a:endParaRPr lang="en-US" sz="2200" b="1" baseline="0" dirty="0">
                <a:solidFill>
                  <a:schemeClr val="bg1"/>
                </a:solidFill>
                <a:latin typeface="Cambria" pitchFamily="18" charset="0"/>
              </a:endParaRPr>
            </a:p>
          </p:txBody>
        </p:sp>
      </p:grpSp>
      <p:sp>
        <p:nvSpPr>
          <p:cNvPr id="61" name="Freeform 741"/>
          <p:cNvSpPr>
            <a:spLocks noEditPoints="1"/>
          </p:cNvSpPr>
          <p:nvPr/>
        </p:nvSpPr>
        <p:spPr bwMode="auto">
          <a:xfrm>
            <a:off x="7559371" y="2760285"/>
            <a:ext cx="1020056" cy="1017986"/>
          </a:xfrm>
          <a:custGeom>
            <a:avLst/>
            <a:gdLst>
              <a:gd name="T0" fmla="*/ 16 w 493"/>
              <a:gd name="T1" fmla="*/ 33 h 492"/>
              <a:gd name="T2" fmla="*/ 16 w 493"/>
              <a:gd name="T3" fmla="*/ 130 h 492"/>
              <a:gd name="T4" fmla="*/ 109 w 493"/>
              <a:gd name="T5" fmla="*/ 159 h 492"/>
              <a:gd name="T6" fmla="*/ 164 w 493"/>
              <a:gd name="T7" fmla="*/ 81 h 492"/>
              <a:gd name="T8" fmla="*/ 109 w 493"/>
              <a:gd name="T9" fmla="*/ 4 h 492"/>
              <a:gd name="T10" fmla="*/ 54 w 493"/>
              <a:gd name="T11" fmla="*/ 110 h 492"/>
              <a:gd name="T12" fmla="*/ 54 w 493"/>
              <a:gd name="T13" fmla="*/ 52 h 492"/>
              <a:gd name="T14" fmla="*/ 112 w 493"/>
              <a:gd name="T15" fmla="*/ 52 h 492"/>
              <a:gd name="T16" fmla="*/ 112 w 493"/>
              <a:gd name="T17" fmla="*/ 110 h 492"/>
              <a:gd name="T18" fmla="*/ 63 w 493"/>
              <a:gd name="T19" fmla="*/ 187 h 492"/>
              <a:gd name="T20" fmla="*/ 21 w 493"/>
              <a:gd name="T21" fmla="*/ 246 h 492"/>
              <a:gd name="T22" fmla="*/ 63 w 493"/>
              <a:gd name="T23" fmla="*/ 239 h 492"/>
              <a:gd name="T24" fmla="*/ 83 w 493"/>
              <a:gd name="T25" fmla="*/ 226 h 492"/>
              <a:gd name="T26" fmla="*/ 102 w 493"/>
              <a:gd name="T27" fmla="*/ 239 h 492"/>
              <a:gd name="T28" fmla="*/ 144 w 493"/>
              <a:gd name="T29" fmla="*/ 246 h 492"/>
              <a:gd name="T30" fmla="*/ 102 w 493"/>
              <a:gd name="T31" fmla="*/ 187 h 492"/>
              <a:gd name="T32" fmla="*/ 459 w 493"/>
              <a:gd name="T33" fmla="*/ 148 h 492"/>
              <a:gd name="T34" fmla="*/ 488 w 493"/>
              <a:gd name="T35" fmla="*/ 57 h 492"/>
              <a:gd name="T36" fmla="*/ 410 w 493"/>
              <a:gd name="T37" fmla="*/ 0 h 492"/>
              <a:gd name="T38" fmla="*/ 333 w 493"/>
              <a:gd name="T39" fmla="*/ 57 h 492"/>
              <a:gd name="T40" fmla="*/ 362 w 493"/>
              <a:gd name="T41" fmla="*/ 148 h 492"/>
              <a:gd name="T42" fmla="*/ 426 w 493"/>
              <a:gd name="T43" fmla="*/ 43 h 492"/>
              <a:gd name="T44" fmla="*/ 449 w 493"/>
              <a:gd name="T45" fmla="*/ 97 h 492"/>
              <a:gd name="T46" fmla="*/ 394 w 493"/>
              <a:gd name="T47" fmla="*/ 120 h 492"/>
              <a:gd name="T48" fmla="*/ 372 w 493"/>
              <a:gd name="T49" fmla="*/ 65 h 492"/>
              <a:gd name="T50" fmla="*/ 410 w 493"/>
              <a:gd name="T51" fmla="*/ 184 h 492"/>
              <a:gd name="T52" fmla="*/ 352 w 493"/>
              <a:gd name="T53" fmla="*/ 226 h 492"/>
              <a:gd name="T54" fmla="*/ 390 w 493"/>
              <a:gd name="T55" fmla="*/ 246 h 492"/>
              <a:gd name="T56" fmla="*/ 404 w 493"/>
              <a:gd name="T57" fmla="*/ 226 h 492"/>
              <a:gd name="T58" fmla="*/ 427 w 493"/>
              <a:gd name="T59" fmla="*/ 233 h 492"/>
              <a:gd name="T60" fmla="*/ 472 w 493"/>
              <a:gd name="T61" fmla="*/ 450 h 492"/>
              <a:gd name="T62" fmla="*/ 448 w 493"/>
              <a:gd name="T63" fmla="*/ 195 h 492"/>
              <a:gd name="T64" fmla="*/ 220 w 493"/>
              <a:gd name="T65" fmla="*/ 85 h 492"/>
              <a:gd name="T66" fmla="*/ 165 w 493"/>
              <a:gd name="T67" fmla="*/ 164 h 492"/>
              <a:gd name="T68" fmla="*/ 220 w 493"/>
              <a:gd name="T69" fmla="*/ 242 h 492"/>
              <a:gd name="T70" fmla="*/ 313 w 493"/>
              <a:gd name="T71" fmla="*/ 211 h 492"/>
              <a:gd name="T72" fmla="*/ 313 w 493"/>
              <a:gd name="T73" fmla="*/ 116 h 492"/>
              <a:gd name="T74" fmla="*/ 246 w 493"/>
              <a:gd name="T75" fmla="*/ 204 h 492"/>
              <a:gd name="T76" fmla="*/ 206 w 493"/>
              <a:gd name="T77" fmla="*/ 164 h 492"/>
              <a:gd name="T78" fmla="*/ 246 w 493"/>
              <a:gd name="T79" fmla="*/ 123 h 492"/>
              <a:gd name="T80" fmla="*/ 287 w 493"/>
              <a:gd name="T81" fmla="*/ 164 h 492"/>
              <a:gd name="T82" fmla="*/ 246 w 493"/>
              <a:gd name="T83" fmla="*/ 204 h 492"/>
              <a:gd name="T84" fmla="*/ 197 w 493"/>
              <a:gd name="T85" fmla="*/ 291 h 492"/>
              <a:gd name="T86" fmla="*/ 226 w 493"/>
              <a:gd name="T87" fmla="*/ 492 h 492"/>
              <a:gd name="T88" fmla="*/ 235 w 493"/>
              <a:gd name="T89" fmla="*/ 311 h 492"/>
              <a:gd name="T90" fmla="*/ 258 w 493"/>
              <a:gd name="T91" fmla="*/ 311 h 492"/>
              <a:gd name="T92" fmla="*/ 267 w 493"/>
              <a:gd name="T93" fmla="*/ 492 h 492"/>
              <a:gd name="T94" fmla="*/ 296 w 493"/>
              <a:gd name="T95" fmla="*/ 29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3" h="492">
                <a:moveTo>
                  <a:pt x="83" y="0"/>
                </a:moveTo>
                <a:lnTo>
                  <a:pt x="57" y="4"/>
                </a:lnTo>
                <a:lnTo>
                  <a:pt x="34" y="16"/>
                </a:lnTo>
                <a:lnTo>
                  <a:pt x="16" y="33"/>
                </a:lnTo>
                <a:lnTo>
                  <a:pt x="5" y="57"/>
                </a:lnTo>
                <a:lnTo>
                  <a:pt x="0" y="81"/>
                </a:lnTo>
                <a:lnTo>
                  <a:pt x="5" y="107"/>
                </a:lnTo>
                <a:lnTo>
                  <a:pt x="16" y="130"/>
                </a:lnTo>
                <a:lnTo>
                  <a:pt x="34" y="148"/>
                </a:lnTo>
                <a:lnTo>
                  <a:pt x="57" y="159"/>
                </a:lnTo>
                <a:lnTo>
                  <a:pt x="83" y="164"/>
                </a:lnTo>
                <a:lnTo>
                  <a:pt x="109" y="159"/>
                </a:lnTo>
                <a:lnTo>
                  <a:pt x="131" y="148"/>
                </a:lnTo>
                <a:lnTo>
                  <a:pt x="148" y="130"/>
                </a:lnTo>
                <a:lnTo>
                  <a:pt x="161" y="107"/>
                </a:lnTo>
                <a:lnTo>
                  <a:pt x="164" y="81"/>
                </a:lnTo>
                <a:lnTo>
                  <a:pt x="161" y="57"/>
                </a:lnTo>
                <a:lnTo>
                  <a:pt x="148" y="33"/>
                </a:lnTo>
                <a:lnTo>
                  <a:pt x="131" y="16"/>
                </a:lnTo>
                <a:lnTo>
                  <a:pt x="109" y="4"/>
                </a:lnTo>
                <a:lnTo>
                  <a:pt x="83" y="0"/>
                </a:lnTo>
                <a:close/>
                <a:moveTo>
                  <a:pt x="83" y="123"/>
                </a:moveTo>
                <a:lnTo>
                  <a:pt x="67" y="120"/>
                </a:lnTo>
                <a:lnTo>
                  <a:pt x="54" y="110"/>
                </a:lnTo>
                <a:lnTo>
                  <a:pt x="45" y="97"/>
                </a:lnTo>
                <a:lnTo>
                  <a:pt x="41" y="81"/>
                </a:lnTo>
                <a:lnTo>
                  <a:pt x="45" y="65"/>
                </a:lnTo>
                <a:lnTo>
                  <a:pt x="54" y="52"/>
                </a:lnTo>
                <a:lnTo>
                  <a:pt x="67" y="43"/>
                </a:lnTo>
                <a:lnTo>
                  <a:pt x="83" y="41"/>
                </a:lnTo>
                <a:lnTo>
                  <a:pt x="99" y="43"/>
                </a:lnTo>
                <a:lnTo>
                  <a:pt x="112" y="52"/>
                </a:lnTo>
                <a:lnTo>
                  <a:pt x="120" y="65"/>
                </a:lnTo>
                <a:lnTo>
                  <a:pt x="123" y="81"/>
                </a:lnTo>
                <a:lnTo>
                  <a:pt x="120" y="97"/>
                </a:lnTo>
                <a:lnTo>
                  <a:pt x="112" y="110"/>
                </a:lnTo>
                <a:lnTo>
                  <a:pt x="99" y="120"/>
                </a:lnTo>
                <a:lnTo>
                  <a:pt x="83" y="123"/>
                </a:lnTo>
                <a:close/>
                <a:moveTo>
                  <a:pt x="83" y="184"/>
                </a:moveTo>
                <a:lnTo>
                  <a:pt x="63" y="187"/>
                </a:lnTo>
                <a:lnTo>
                  <a:pt x="47" y="195"/>
                </a:lnTo>
                <a:lnTo>
                  <a:pt x="34" y="210"/>
                </a:lnTo>
                <a:lnTo>
                  <a:pt x="23" y="226"/>
                </a:lnTo>
                <a:lnTo>
                  <a:pt x="21" y="246"/>
                </a:lnTo>
                <a:lnTo>
                  <a:pt x="21" y="450"/>
                </a:lnTo>
                <a:lnTo>
                  <a:pt x="63" y="450"/>
                </a:lnTo>
                <a:lnTo>
                  <a:pt x="63" y="246"/>
                </a:lnTo>
                <a:lnTo>
                  <a:pt x="63" y="239"/>
                </a:lnTo>
                <a:lnTo>
                  <a:pt x="65" y="233"/>
                </a:lnTo>
                <a:lnTo>
                  <a:pt x="70" y="229"/>
                </a:lnTo>
                <a:lnTo>
                  <a:pt x="76" y="226"/>
                </a:lnTo>
                <a:lnTo>
                  <a:pt x="83" y="226"/>
                </a:lnTo>
                <a:lnTo>
                  <a:pt x="89" y="226"/>
                </a:lnTo>
                <a:lnTo>
                  <a:pt x="94" y="229"/>
                </a:lnTo>
                <a:lnTo>
                  <a:pt x="99" y="233"/>
                </a:lnTo>
                <a:lnTo>
                  <a:pt x="102" y="239"/>
                </a:lnTo>
                <a:lnTo>
                  <a:pt x="103" y="246"/>
                </a:lnTo>
                <a:lnTo>
                  <a:pt x="103" y="450"/>
                </a:lnTo>
                <a:lnTo>
                  <a:pt x="144" y="450"/>
                </a:lnTo>
                <a:lnTo>
                  <a:pt x="144" y="246"/>
                </a:lnTo>
                <a:lnTo>
                  <a:pt x="141" y="226"/>
                </a:lnTo>
                <a:lnTo>
                  <a:pt x="132" y="210"/>
                </a:lnTo>
                <a:lnTo>
                  <a:pt x="119" y="195"/>
                </a:lnTo>
                <a:lnTo>
                  <a:pt x="102" y="187"/>
                </a:lnTo>
                <a:lnTo>
                  <a:pt x="83" y="184"/>
                </a:lnTo>
                <a:close/>
                <a:moveTo>
                  <a:pt x="410" y="164"/>
                </a:moveTo>
                <a:lnTo>
                  <a:pt x="436" y="159"/>
                </a:lnTo>
                <a:lnTo>
                  <a:pt x="459" y="148"/>
                </a:lnTo>
                <a:lnTo>
                  <a:pt x="477" y="130"/>
                </a:lnTo>
                <a:lnTo>
                  <a:pt x="488" y="107"/>
                </a:lnTo>
                <a:lnTo>
                  <a:pt x="493" y="81"/>
                </a:lnTo>
                <a:lnTo>
                  <a:pt x="488" y="57"/>
                </a:lnTo>
                <a:lnTo>
                  <a:pt x="477" y="33"/>
                </a:lnTo>
                <a:lnTo>
                  <a:pt x="459" y="16"/>
                </a:lnTo>
                <a:lnTo>
                  <a:pt x="436" y="4"/>
                </a:lnTo>
                <a:lnTo>
                  <a:pt x="410" y="0"/>
                </a:lnTo>
                <a:lnTo>
                  <a:pt x="385" y="4"/>
                </a:lnTo>
                <a:lnTo>
                  <a:pt x="362" y="16"/>
                </a:lnTo>
                <a:lnTo>
                  <a:pt x="345" y="33"/>
                </a:lnTo>
                <a:lnTo>
                  <a:pt x="333" y="57"/>
                </a:lnTo>
                <a:lnTo>
                  <a:pt x="329" y="81"/>
                </a:lnTo>
                <a:lnTo>
                  <a:pt x="333" y="107"/>
                </a:lnTo>
                <a:lnTo>
                  <a:pt x="345" y="130"/>
                </a:lnTo>
                <a:lnTo>
                  <a:pt x="362" y="148"/>
                </a:lnTo>
                <a:lnTo>
                  <a:pt x="385" y="159"/>
                </a:lnTo>
                <a:lnTo>
                  <a:pt x="410" y="164"/>
                </a:lnTo>
                <a:close/>
                <a:moveTo>
                  <a:pt x="410" y="41"/>
                </a:moveTo>
                <a:lnTo>
                  <a:pt x="426" y="43"/>
                </a:lnTo>
                <a:lnTo>
                  <a:pt x="439" y="52"/>
                </a:lnTo>
                <a:lnTo>
                  <a:pt x="449" y="65"/>
                </a:lnTo>
                <a:lnTo>
                  <a:pt x="452" y="81"/>
                </a:lnTo>
                <a:lnTo>
                  <a:pt x="449" y="97"/>
                </a:lnTo>
                <a:lnTo>
                  <a:pt x="439" y="110"/>
                </a:lnTo>
                <a:lnTo>
                  <a:pt x="426" y="120"/>
                </a:lnTo>
                <a:lnTo>
                  <a:pt x="410" y="123"/>
                </a:lnTo>
                <a:lnTo>
                  <a:pt x="394" y="120"/>
                </a:lnTo>
                <a:lnTo>
                  <a:pt x="381" y="110"/>
                </a:lnTo>
                <a:lnTo>
                  <a:pt x="372" y="97"/>
                </a:lnTo>
                <a:lnTo>
                  <a:pt x="370" y="81"/>
                </a:lnTo>
                <a:lnTo>
                  <a:pt x="372" y="65"/>
                </a:lnTo>
                <a:lnTo>
                  <a:pt x="381" y="52"/>
                </a:lnTo>
                <a:lnTo>
                  <a:pt x="394" y="43"/>
                </a:lnTo>
                <a:lnTo>
                  <a:pt x="410" y="41"/>
                </a:lnTo>
                <a:close/>
                <a:moveTo>
                  <a:pt x="410" y="184"/>
                </a:moveTo>
                <a:lnTo>
                  <a:pt x="391" y="187"/>
                </a:lnTo>
                <a:lnTo>
                  <a:pt x="374" y="195"/>
                </a:lnTo>
                <a:lnTo>
                  <a:pt x="361" y="210"/>
                </a:lnTo>
                <a:lnTo>
                  <a:pt x="352" y="226"/>
                </a:lnTo>
                <a:lnTo>
                  <a:pt x="349" y="246"/>
                </a:lnTo>
                <a:lnTo>
                  <a:pt x="349" y="450"/>
                </a:lnTo>
                <a:lnTo>
                  <a:pt x="390" y="450"/>
                </a:lnTo>
                <a:lnTo>
                  <a:pt x="390" y="246"/>
                </a:lnTo>
                <a:lnTo>
                  <a:pt x="391" y="239"/>
                </a:lnTo>
                <a:lnTo>
                  <a:pt x="394" y="233"/>
                </a:lnTo>
                <a:lnTo>
                  <a:pt x="399" y="229"/>
                </a:lnTo>
                <a:lnTo>
                  <a:pt x="404" y="226"/>
                </a:lnTo>
                <a:lnTo>
                  <a:pt x="410" y="226"/>
                </a:lnTo>
                <a:lnTo>
                  <a:pt x="417" y="226"/>
                </a:lnTo>
                <a:lnTo>
                  <a:pt x="423" y="229"/>
                </a:lnTo>
                <a:lnTo>
                  <a:pt x="427" y="233"/>
                </a:lnTo>
                <a:lnTo>
                  <a:pt x="430" y="239"/>
                </a:lnTo>
                <a:lnTo>
                  <a:pt x="432" y="246"/>
                </a:lnTo>
                <a:lnTo>
                  <a:pt x="432" y="450"/>
                </a:lnTo>
                <a:lnTo>
                  <a:pt x="472" y="450"/>
                </a:lnTo>
                <a:lnTo>
                  <a:pt x="472" y="246"/>
                </a:lnTo>
                <a:lnTo>
                  <a:pt x="469" y="226"/>
                </a:lnTo>
                <a:lnTo>
                  <a:pt x="461" y="210"/>
                </a:lnTo>
                <a:lnTo>
                  <a:pt x="448" y="195"/>
                </a:lnTo>
                <a:lnTo>
                  <a:pt x="430" y="187"/>
                </a:lnTo>
                <a:lnTo>
                  <a:pt x="410" y="184"/>
                </a:lnTo>
                <a:close/>
                <a:moveTo>
                  <a:pt x="246" y="81"/>
                </a:moveTo>
                <a:lnTo>
                  <a:pt x="220" y="85"/>
                </a:lnTo>
                <a:lnTo>
                  <a:pt x="199" y="97"/>
                </a:lnTo>
                <a:lnTo>
                  <a:pt x="180" y="116"/>
                </a:lnTo>
                <a:lnTo>
                  <a:pt x="168" y="138"/>
                </a:lnTo>
                <a:lnTo>
                  <a:pt x="165" y="164"/>
                </a:lnTo>
                <a:lnTo>
                  <a:pt x="168" y="190"/>
                </a:lnTo>
                <a:lnTo>
                  <a:pt x="180" y="211"/>
                </a:lnTo>
                <a:lnTo>
                  <a:pt x="199" y="230"/>
                </a:lnTo>
                <a:lnTo>
                  <a:pt x="220" y="242"/>
                </a:lnTo>
                <a:lnTo>
                  <a:pt x="246" y="246"/>
                </a:lnTo>
                <a:lnTo>
                  <a:pt x="273" y="242"/>
                </a:lnTo>
                <a:lnTo>
                  <a:pt x="296" y="230"/>
                </a:lnTo>
                <a:lnTo>
                  <a:pt x="313" y="211"/>
                </a:lnTo>
                <a:lnTo>
                  <a:pt x="325" y="190"/>
                </a:lnTo>
                <a:lnTo>
                  <a:pt x="329" y="164"/>
                </a:lnTo>
                <a:lnTo>
                  <a:pt x="325" y="138"/>
                </a:lnTo>
                <a:lnTo>
                  <a:pt x="313" y="116"/>
                </a:lnTo>
                <a:lnTo>
                  <a:pt x="296" y="97"/>
                </a:lnTo>
                <a:lnTo>
                  <a:pt x="273" y="85"/>
                </a:lnTo>
                <a:lnTo>
                  <a:pt x="246" y="81"/>
                </a:lnTo>
                <a:close/>
                <a:moveTo>
                  <a:pt x="246" y="204"/>
                </a:moveTo>
                <a:lnTo>
                  <a:pt x="231" y="201"/>
                </a:lnTo>
                <a:lnTo>
                  <a:pt x="218" y="193"/>
                </a:lnTo>
                <a:lnTo>
                  <a:pt x="209" y="179"/>
                </a:lnTo>
                <a:lnTo>
                  <a:pt x="206" y="164"/>
                </a:lnTo>
                <a:lnTo>
                  <a:pt x="209" y="148"/>
                </a:lnTo>
                <a:lnTo>
                  <a:pt x="218" y="135"/>
                </a:lnTo>
                <a:lnTo>
                  <a:pt x="231" y="126"/>
                </a:lnTo>
                <a:lnTo>
                  <a:pt x="246" y="123"/>
                </a:lnTo>
                <a:lnTo>
                  <a:pt x="262" y="126"/>
                </a:lnTo>
                <a:lnTo>
                  <a:pt x="275" y="135"/>
                </a:lnTo>
                <a:lnTo>
                  <a:pt x="284" y="148"/>
                </a:lnTo>
                <a:lnTo>
                  <a:pt x="287" y="164"/>
                </a:lnTo>
                <a:lnTo>
                  <a:pt x="284" y="179"/>
                </a:lnTo>
                <a:lnTo>
                  <a:pt x="275" y="193"/>
                </a:lnTo>
                <a:lnTo>
                  <a:pt x="262" y="201"/>
                </a:lnTo>
                <a:lnTo>
                  <a:pt x="246" y="204"/>
                </a:lnTo>
                <a:close/>
                <a:moveTo>
                  <a:pt x="246" y="266"/>
                </a:moveTo>
                <a:lnTo>
                  <a:pt x="228" y="269"/>
                </a:lnTo>
                <a:lnTo>
                  <a:pt x="210" y="278"/>
                </a:lnTo>
                <a:lnTo>
                  <a:pt x="197" y="291"/>
                </a:lnTo>
                <a:lnTo>
                  <a:pt x="189" y="308"/>
                </a:lnTo>
                <a:lnTo>
                  <a:pt x="186" y="327"/>
                </a:lnTo>
                <a:lnTo>
                  <a:pt x="186" y="492"/>
                </a:lnTo>
                <a:lnTo>
                  <a:pt x="226" y="492"/>
                </a:lnTo>
                <a:lnTo>
                  <a:pt x="226" y="327"/>
                </a:lnTo>
                <a:lnTo>
                  <a:pt x="228" y="321"/>
                </a:lnTo>
                <a:lnTo>
                  <a:pt x="231" y="315"/>
                </a:lnTo>
                <a:lnTo>
                  <a:pt x="235" y="311"/>
                </a:lnTo>
                <a:lnTo>
                  <a:pt x="241" y="308"/>
                </a:lnTo>
                <a:lnTo>
                  <a:pt x="246" y="307"/>
                </a:lnTo>
                <a:lnTo>
                  <a:pt x="254" y="308"/>
                </a:lnTo>
                <a:lnTo>
                  <a:pt x="258" y="311"/>
                </a:lnTo>
                <a:lnTo>
                  <a:pt x="264" y="315"/>
                </a:lnTo>
                <a:lnTo>
                  <a:pt x="267" y="321"/>
                </a:lnTo>
                <a:lnTo>
                  <a:pt x="267" y="327"/>
                </a:lnTo>
                <a:lnTo>
                  <a:pt x="267" y="492"/>
                </a:lnTo>
                <a:lnTo>
                  <a:pt x="309" y="492"/>
                </a:lnTo>
                <a:lnTo>
                  <a:pt x="309" y="327"/>
                </a:lnTo>
                <a:lnTo>
                  <a:pt x="304" y="308"/>
                </a:lnTo>
                <a:lnTo>
                  <a:pt x="296" y="291"/>
                </a:lnTo>
                <a:lnTo>
                  <a:pt x="283" y="278"/>
                </a:lnTo>
                <a:lnTo>
                  <a:pt x="267" y="269"/>
                </a:lnTo>
                <a:lnTo>
                  <a:pt x="246" y="266"/>
                </a:lnTo>
                <a:close/>
              </a:path>
            </a:pathLst>
          </a:custGeom>
          <a:solidFill>
            <a:schemeClr val="tx1"/>
          </a:solidFill>
          <a:ln w="3810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3" name="Group 12"/>
          <p:cNvGrpSpPr/>
          <p:nvPr/>
        </p:nvGrpSpPr>
        <p:grpSpPr>
          <a:xfrm>
            <a:off x="6192262" y="4005055"/>
            <a:ext cx="2591786" cy="2060247"/>
            <a:chOff x="6011705" y="4005055"/>
            <a:chExt cx="2772343" cy="2203774"/>
          </a:xfrm>
        </p:grpSpPr>
        <p:sp>
          <p:nvSpPr>
            <p:cNvPr id="63" name="Rectangle 62"/>
            <p:cNvSpPr/>
            <p:nvPr/>
          </p:nvSpPr>
          <p:spPr bwMode="auto">
            <a:xfrm>
              <a:off x="6011705" y="4005055"/>
              <a:ext cx="2772343" cy="220377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endParaRPr>
            </a:p>
          </p:txBody>
        </p:sp>
        <p:sp>
          <p:nvSpPr>
            <p:cNvPr id="68" name="TextBox 67"/>
            <p:cNvSpPr txBox="1"/>
            <p:nvPr/>
          </p:nvSpPr>
          <p:spPr>
            <a:xfrm>
              <a:off x="6011705" y="4022122"/>
              <a:ext cx="2750391" cy="749377"/>
            </a:xfrm>
            <a:prstGeom prst="rect">
              <a:avLst/>
            </a:prstGeom>
            <a:noFill/>
          </p:spPr>
          <p:txBody>
            <a:bodyPr wrap="square" rtlCol="0">
              <a:spAutoFit/>
            </a:bodyPr>
            <a:lstStyle/>
            <a:p>
              <a:r>
                <a:rPr lang="en-US" sz="2200" b="1" baseline="0" dirty="0" smtClean="0">
                  <a:solidFill>
                    <a:schemeClr val="bg1"/>
                  </a:solidFill>
                  <a:latin typeface="Cambria" pitchFamily="18" charset="0"/>
                </a:rPr>
                <a:t>Online &amp; mobile everywhere</a:t>
              </a:r>
              <a:endParaRPr lang="en-US" sz="2200" b="1" baseline="0" dirty="0">
                <a:solidFill>
                  <a:schemeClr val="bg1"/>
                </a:solidFill>
                <a:latin typeface="Cambria" pitchFamily="18" charset="0"/>
              </a:endParaRPr>
            </a:p>
          </p:txBody>
        </p:sp>
      </p:grpSp>
      <p:sp>
        <p:nvSpPr>
          <p:cNvPr id="71" name="Freeform 1056"/>
          <p:cNvSpPr>
            <a:spLocks noEditPoints="1"/>
          </p:cNvSpPr>
          <p:nvPr/>
        </p:nvSpPr>
        <p:spPr bwMode="auto">
          <a:xfrm>
            <a:off x="7595769" y="5140779"/>
            <a:ext cx="947259" cy="924524"/>
          </a:xfrm>
          <a:custGeom>
            <a:avLst/>
            <a:gdLst>
              <a:gd name="T0" fmla="*/ 40 w 500"/>
              <a:gd name="T1" fmla="*/ 411 h 488"/>
              <a:gd name="T2" fmla="*/ 23 w 500"/>
              <a:gd name="T3" fmla="*/ 427 h 488"/>
              <a:gd name="T4" fmla="*/ 22 w 500"/>
              <a:gd name="T5" fmla="*/ 467 h 488"/>
              <a:gd name="T6" fmla="*/ 479 w 500"/>
              <a:gd name="T7" fmla="*/ 439 h 488"/>
              <a:gd name="T8" fmla="*/ 470 w 500"/>
              <a:gd name="T9" fmla="*/ 418 h 488"/>
              <a:gd name="T10" fmla="*/ 449 w 500"/>
              <a:gd name="T11" fmla="*/ 409 h 488"/>
              <a:gd name="T12" fmla="*/ 227 w 500"/>
              <a:gd name="T13" fmla="*/ 340 h 488"/>
              <a:gd name="T14" fmla="*/ 273 w 500"/>
              <a:gd name="T15" fmla="*/ 388 h 488"/>
              <a:gd name="T16" fmla="*/ 227 w 500"/>
              <a:gd name="T17" fmla="*/ 340 h 488"/>
              <a:gd name="T18" fmla="*/ 40 w 500"/>
              <a:gd name="T19" fmla="*/ 24 h 488"/>
              <a:gd name="T20" fmla="*/ 23 w 500"/>
              <a:gd name="T21" fmla="*/ 39 h 488"/>
              <a:gd name="T22" fmla="*/ 22 w 500"/>
              <a:gd name="T23" fmla="*/ 288 h 488"/>
              <a:gd name="T24" fmla="*/ 30 w 500"/>
              <a:gd name="T25" fmla="*/ 310 h 488"/>
              <a:gd name="T26" fmla="*/ 52 w 500"/>
              <a:gd name="T27" fmla="*/ 319 h 488"/>
              <a:gd name="T28" fmla="*/ 460 w 500"/>
              <a:gd name="T29" fmla="*/ 317 h 488"/>
              <a:gd name="T30" fmla="*/ 476 w 500"/>
              <a:gd name="T31" fmla="*/ 300 h 488"/>
              <a:gd name="T32" fmla="*/ 479 w 500"/>
              <a:gd name="T33" fmla="*/ 51 h 488"/>
              <a:gd name="T34" fmla="*/ 470 w 500"/>
              <a:gd name="T35" fmla="*/ 30 h 488"/>
              <a:gd name="T36" fmla="*/ 449 w 500"/>
              <a:gd name="T37" fmla="*/ 21 h 488"/>
              <a:gd name="T38" fmla="*/ 52 w 500"/>
              <a:gd name="T39" fmla="*/ 0 h 488"/>
              <a:gd name="T40" fmla="*/ 464 w 500"/>
              <a:gd name="T41" fmla="*/ 3 h 488"/>
              <a:gd name="T42" fmla="*/ 491 w 500"/>
              <a:gd name="T43" fmla="*/ 21 h 488"/>
              <a:gd name="T44" fmla="*/ 500 w 500"/>
              <a:gd name="T45" fmla="*/ 51 h 488"/>
              <a:gd name="T46" fmla="*/ 497 w 500"/>
              <a:gd name="T47" fmla="*/ 305 h 488"/>
              <a:gd name="T48" fmla="*/ 479 w 500"/>
              <a:gd name="T49" fmla="*/ 330 h 488"/>
              <a:gd name="T50" fmla="*/ 449 w 500"/>
              <a:gd name="T51" fmla="*/ 340 h 488"/>
              <a:gd name="T52" fmla="*/ 294 w 500"/>
              <a:gd name="T53" fmla="*/ 388 h 488"/>
              <a:gd name="T54" fmla="*/ 464 w 500"/>
              <a:gd name="T55" fmla="*/ 390 h 488"/>
              <a:gd name="T56" fmla="*/ 491 w 500"/>
              <a:gd name="T57" fmla="*/ 409 h 488"/>
              <a:gd name="T58" fmla="*/ 500 w 500"/>
              <a:gd name="T59" fmla="*/ 439 h 488"/>
              <a:gd name="T60" fmla="*/ 500 w 500"/>
              <a:gd name="T61" fmla="*/ 482 h 488"/>
              <a:gd name="T62" fmla="*/ 493 w 500"/>
              <a:gd name="T63" fmla="*/ 487 h 488"/>
              <a:gd name="T64" fmla="*/ 10 w 500"/>
              <a:gd name="T65" fmla="*/ 488 h 488"/>
              <a:gd name="T66" fmla="*/ 3 w 500"/>
              <a:gd name="T67" fmla="*/ 486 h 488"/>
              <a:gd name="T68" fmla="*/ 0 w 500"/>
              <a:gd name="T69" fmla="*/ 478 h 488"/>
              <a:gd name="T70" fmla="*/ 2 w 500"/>
              <a:gd name="T71" fmla="*/ 423 h 488"/>
              <a:gd name="T72" fmla="*/ 21 w 500"/>
              <a:gd name="T73" fmla="*/ 397 h 488"/>
              <a:gd name="T74" fmla="*/ 52 w 500"/>
              <a:gd name="T75" fmla="*/ 388 h 488"/>
              <a:gd name="T76" fmla="*/ 205 w 500"/>
              <a:gd name="T77" fmla="*/ 340 h 488"/>
              <a:gd name="T78" fmla="*/ 35 w 500"/>
              <a:gd name="T79" fmla="*/ 338 h 488"/>
              <a:gd name="T80" fmla="*/ 10 w 500"/>
              <a:gd name="T81" fmla="*/ 319 h 488"/>
              <a:gd name="T82" fmla="*/ 0 w 500"/>
              <a:gd name="T83" fmla="*/ 288 h 488"/>
              <a:gd name="T84" fmla="*/ 2 w 500"/>
              <a:gd name="T85" fmla="*/ 35 h 488"/>
              <a:gd name="T86" fmla="*/ 21 w 500"/>
              <a:gd name="T87" fmla="*/ 9 h 488"/>
              <a:gd name="T88" fmla="*/ 52 w 500"/>
              <a:gd name="T8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0" h="488">
                <a:moveTo>
                  <a:pt x="52" y="409"/>
                </a:moveTo>
                <a:lnTo>
                  <a:pt x="40" y="411"/>
                </a:lnTo>
                <a:lnTo>
                  <a:pt x="30" y="418"/>
                </a:lnTo>
                <a:lnTo>
                  <a:pt x="23" y="427"/>
                </a:lnTo>
                <a:lnTo>
                  <a:pt x="22" y="439"/>
                </a:lnTo>
                <a:lnTo>
                  <a:pt x="22" y="467"/>
                </a:lnTo>
                <a:lnTo>
                  <a:pt x="479" y="467"/>
                </a:lnTo>
                <a:lnTo>
                  <a:pt x="479" y="439"/>
                </a:lnTo>
                <a:lnTo>
                  <a:pt x="476" y="427"/>
                </a:lnTo>
                <a:lnTo>
                  <a:pt x="470" y="418"/>
                </a:lnTo>
                <a:lnTo>
                  <a:pt x="460" y="411"/>
                </a:lnTo>
                <a:lnTo>
                  <a:pt x="449" y="409"/>
                </a:lnTo>
                <a:lnTo>
                  <a:pt x="52" y="409"/>
                </a:lnTo>
                <a:close/>
                <a:moveTo>
                  <a:pt x="227" y="340"/>
                </a:moveTo>
                <a:lnTo>
                  <a:pt x="227" y="388"/>
                </a:lnTo>
                <a:lnTo>
                  <a:pt x="273" y="388"/>
                </a:lnTo>
                <a:lnTo>
                  <a:pt x="273" y="340"/>
                </a:lnTo>
                <a:lnTo>
                  <a:pt x="227" y="340"/>
                </a:lnTo>
                <a:close/>
                <a:moveTo>
                  <a:pt x="52" y="21"/>
                </a:moveTo>
                <a:lnTo>
                  <a:pt x="40" y="24"/>
                </a:lnTo>
                <a:lnTo>
                  <a:pt x="30" y="30"/>
                </a:lnTo>
                <a:lnTo>
                  <a:pt x="23" y="39"/>
                </a:lnTo>
                <a:lnTo>
                  <a:pt x="22" y="51"/>
                </a:lnTo>
                <a:lnTo>
                  <a:pt x="22" y="288"/>
                </a:lnTo>
                <a:lnTo>
                  <a:pt x="23" y="300"/>
                </a:lnTo>
                <a:lnTo>
                  <a:pt x="30" y="310"/>
                </a:lnTo>
                <a:lnTo>
                  <a:pt x="40" y="317"/>
                </a:lnTo>
                <a:lnTo>
                  <a:pt x="52" y="319"/>
                </a:lnTo>
                <a:lnTo>
                  <a:pt x="449" y="319"/>
                </a:lnTo>
                <a:lnTo>
                  <a:pt x="460" y="317"/>
                </a:lnTo>
                <a:lnTo>
                  <a:pt x="470" y="310"/>
                </a:lnTo>
                <a:lnTo>
                  <a:pt x="476" y="300"/>
                </a:lnTo>
                <a:lnTo>
                  <a:pt x="479" y="288"/>
                </a:lnTo>
                <a:lnTo>
                  <a:pt x="479" y="51"/>
                </a:lnTo>
                <a:lnTo>
                  <a:pt x="476" y="39"/>
                </a:lnTo>
                <a:lnTo>
                  <a:pt x="470" y="30"/>
                </a:lnTo>
                <a:lnTo>
                  <a:pt x="460" y="24"/>
                </a:lnTo>
                <a:lnTo>
                  <a:pt x="449" y="21"/>
                </a:lnTo>
                <a:lnTo>
                  <a:pt x="52" y="21"/>
                </a:lnTo>
                <a:close/>
                <a:moveTo>
                  <a:pt x="52" y="0"/>
                </a:moveTo>
                <a:lnTo>
                  <a:pt x="449" y="0"/>
                </a:lnTo>
                <a:lnTo>
                  <a:pt x="464" y="3"/>
                </a:lnTo>
                <a:lnTo>
                  <a:pt x="479" y="9"/>
                </a:lnTo>
                <a:lnTo>
                  <a:pt x="491" y="21"/>
                </a:lnTo>
                <a:lnTo>
                  <a:pt x="497" y="35"/>
                </a:lnTo>
                <a:lnTo>
                  <a:pt x="500" y="51"/>
                </a:lnTo>
                <a:lnTo>
                  <a:pt x="500" y="288"/>
                </a:lnTo>
                <a:lnTo>
                  <a:pt x="497" y="305"/>
                </a:lnTo>
                <a:lnTo>
                  <a:pt x="491" y="319"/>
                </a:lnTo>
                <a:lnTo>
                  <a:pt x="479" y="330"/>
                </a:lnTo>
                <a:lnTo>
                  <a:pt x="464" y="338"/>
                </a:lnTo>
                <a:lnTo>
                  <a:pt x="449" y="340"/>
                </a:lnTo>
                <a:lnTo>
                  <a:pt x="294" y="340"/>
                </a:lnTo>
                <a:lnTo>
                  <a:pt x="294" y="388"/>
                </a:lnTo>
                <a:lnTo>
                  <a:pt x="449" y="388"/>
                </a:lnTo>
                <a:lnTo>
                  <a:pt x="464" y="390"/>
                </a:lnTo>
                <a:lnTo>
                  <a:pt x="479" y="397"/>
                </a:lnTo>
                <a:lnTo>
                  <a:pt x="491" y="409"/>
                </a:lnTo>
                <a:lnTo>
                  <a:pt x="497" y="423"/>
                </a:lnTo>
                <a:lnTo>
                  <a:pt x="500" y="439"/>
                </a:lnTo>
                <a:lnTo>
                  <a:pt x="500" y="478"/>
                </a:lnTo>
                <a:lnTo>
                  <a:pt x="500" y="482"/>
                </a:lnTo>
                <a:lnTo>
                  <a:pt x="497" y="486"/>
                </a:lnTo>
                <a:lnTo>
                  <a:pt x="493" y="487"/>
                </a:lnTo>
                <a:lnTo>
                  <a:pt x="489" y="488"/>
                </a:lnTo>
                <a:lnTo>
                  <a:pt x="10" y="488"/>
                </a:lnTo>
                <a:lnTo>
                  <a:pt x="6" y="487"/>
                </a:lnTo>
                <a:lnTo>
                  <a:pt x="3" y="486"/>
                </a:lnTo>
                <a:lnTo>
                  <a:pt x="1" y="482"/>
                </a:lnTo>
                <a:lnTo>
                  <a:pt x="0" y="478"/>
                </a:lnTo>
                <a:lnTo>
                  <a:pt x="0" y="439"/>
                </a:lnTo>
                <a:lnTo>
                  <a:pt x="2" y="423"/>
                </a:lnTo>
                <a:lnTo>
                  <a:pt x="10" y="409"/>
                </a:lnTo>
                <a:lnTo>
                  <a:pt x="21" y="397"/>
                </a:lnTo>
                <a:lnTo>
                  <a:pt x="35" y="390"/>
                </a:lnTo>
                <a:lnTo>
                  <a:pt x="52" y="388"/>
                </a:lnTo>
                <a:lnTo>
                  <a:pt x="205" y="388"/>
                </a:lnTo>
                <a:lnTo>
                  <a:pt x="205" y="340"/>
                </a:lnTo>
                <a:lnTo>
                  <a:pt x="52" y="340"/>
                </a:lnTo>
                <a:lnTo>
                  <a:pt x="35" y="338"/>
                </a:lnTo>
                <a:lnTo>
                  <a:pt x="21" y="330"/>
                </a:lnTo>
                <a:lnTo>
                  <a:pt x="10" y="319"/>
                </a:lnTo>
                <a:lnTo>
                  <a:pt x="2" y="305"/>
                </a:lnTo>
                <a:lnTo>
                  <a:pt x="0" y="288"/>
                </a:lnTo>
                <a:lnTo>
                  <a:pt x="0" y="51"/>
                </a:lnTo>
                <a:lnTo>
                  <a:pt x="2" y="35"/>
                </a:lnTo>
                <a:lnTo>
                  <a:pt x="10" y="21"/>
                </a:lnTo>
                <a:lnTo>
                  <a:pt x="21" y="9"/>
                </a:lnTo>
                <a:lnTo>
                  <a:pt x="35" y="3"/>
                </a:lnTo>
                <a:lnTo>
                  <a:pt x="5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1" name="Group 10"/>
          <p:cNvGrpSpPr/>
          <p:nvPr/>
        </p:nvGrpSpPr>
        <p:grpSpPr>
          <a:xfrm>
            <a:off x="3364058" y="1740665"/>
            <a:ext cx="2591579" cy="2060082"/>
            <a:chOff x="3183294" y="1740665"/>
            <a:chExt cx="2772343" cy="2203774"/>
          </a:xfrm>
        </p:grpSpPr>
        <p:sp>
          <p:nvSpPr>
            <p:cNvPr id="56" name="Rectangle 55"/>
            <p:cNvSpPr/>
            <p:nvPr/>
          </p:nvSpPr>
          <p:spPr bwMode="auto">
            <a:xfrm>
              <a:off x="3183294" y="1740665"/>
              <a:ext cx="2772343" cy="220377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endParaRPr>
            </a:p>
          </p:txBody>
        </p:sp>
        <p:sp>
          <p:nvSpPr>
            <p:cNvPr id="57" name="TextBox 56"/>
            <p:cNvSpPr txBox="1"/>
            <p:nvPr/>
          </p:nvSpPr>
          <p:spPr>
            <a:xfrm>
              <a:off x="3183294" y="1757732"/>
              <a:ext cx="2761367" cy="749377"/>
            </a:xfrm>
            <a:prstGeom prst="rect">
              <a:avLst/>
            </a:prstGeom>
            <a:noFill/>
          </p:spPr>
          <p:txBody>
            <a:bodyPr wrap="square" rtlCol="0">
              <a:spAutoFit/>
            </a:bodyPr>
            <a:lstStyle/>
            <a:p>
              <a:r>
                <a:rPr lang="en-US" sz="2200" b="1" baseline="0" dirty="0" smtClean="0">
                  <a:solidFill>
                    <a:schemeClr val="bg1"/>
                  </a:solidFill>
                  <a:latin typeface="Cambria" pitchFamily="18" charset="0"/>
                </a:rPr>
                <a:t>Learner centric education</a:t>
              </a:r>
              <a:endParaRPr lang="en-US" sz="2200" b="1" baseline="0" dirty="0">
                <a:solidFill>
                  <a:schemeClr val="bg1"/>
                </a:solidFill>
                <a:latin typeface="Cambria" pitchFamily="18" charset="0"/>
              </a:endParaRPr>
            </a:p>
          </p:txBody>
        </p:sp>
      </p:grpSp>
      <p:grpSp>
        <p:nvGrpSpPr>
          <p:cNvPr id="10" name="Group 9"/>
          <p:cNvGrpSpPr/>
          <p:nvPr/>
        </p:nvGrpSpPr>
        <p:grpSpPr>
          <a:xfrm>
            <a:off x="535650" y="1740665"/>
            <a:ext cx="2591579" cy="2060082"/>
            <a:chOff x="354886" y="1740665"/>
            <a:chExt cx="2772343" cy="2203774"/>
          </a:xfrm>
        </p:grpSpPr>
        <p:sp>
          <p:nvSpPr>
            <p:cNvPr id="54" name="Rectangle 53"/>
            <p:cNvSpPr/>
            <p:nvPr/>
          </p:nvSpPr>
          <p:spPr bwMode="auto">
            <a:xfrm>
              <a:off x="354886" y="1740665"/>
              <a:ext cx="2772343" cy="220377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endParaRPr>
            </a:p>
          </p:txBody>
        </p:sp>
        <p:sp>
          <p:nvSpPr>
            <p:cNvPr id="55" name="TextBox 54"/>
            <p:cNvSpPr txBox="1"/>
            <p:nvPr/>
          </p:nvSpPr>
          <p:spPr>
            <a:xfrm>
              <a:off x="354886" y="1757732"/>
              <a:ext cx="2772343" cy="749377"/>
            </a:xfrm>
            <a:prstGeom prst="rect">
              <a:avLst/>
            </a:prstGeom>
            <a:noFill/>
          </p:spPr>
          <p:txBody>
            <a:bodyPr wrap="square" rtlCol="0">
              <a:spAutoFit/>
            </a:bodyPr>
            <a:lstStyle/>
            <a:p>
              <a:r>
                <a:rPr lang="en-US" sz="2200" b="1" baseline="0" dirty="0" smtClean="0">
                  <a:solidFill>
                    <a:schemeClr val="bg1"/>
                  </a:solidFill>
                  <a:latin typeface="Cambria" pitchFamily="18" charset="0"/>
                </a:rPr>
                <a:t>Education </a:t>
              </a:r>
              <a:br>
                <a:rPr lang="en-US" sz="2200" b="1" baseline="0" dirty="0" smtClean="0">
                  <a:solidFill>
                    <a:schemeClr val="bg1"/>
                  </a:solidFill>
                  <a:latin typeface="Cambria" pitchFamily="18" charset="0"/>
                </a:rPr>
              </a:br>
              <a:r>
                <a:rPr lang="en-US" sz="2200" b="1" baseline="0" dirty="0" smtClean="0">
                  <a:solidFill>
                    <a:schemeClr val="bg1"/>
                  </a:solidFill>
                  <a:latin typeface="Cambria" pitchFamily="18" charset="0"/>
                </a:rPr>
                <a:t>truly global</a:t>
              </a:r>
              <a:endParaRPr lang="en-US" sz="2200" b="1" baseline="0" dirty="0">
                <a:solidFill>
                  <a:schemeClr val="bg1"/>
                </a:solidFill>
                <a:latin typeface="Cambria" pitchFamily="18" charset="0"/>
              </a:endParaRPr>
            </a:p>
          </p:txBody>
        </p:sp>
      </p:grpSp>
      <p:grpSp>
        <p:nvGrpSpPr>
          <p:cNvPr id="14" name="Group 13"/>
          <p:cNvGrpSpPr/>
          <p:nvPr/>
        </p:nvGrpSpPr>
        <p:grpSpPr>
          <a:xfrm>
            <a:off x="3363849" y="4005055"/>
            <a:ext cx="2591788" cy="2060248"/>
            <a:chOff x="3183294" y="4005055"/>
            <a:chExt cx="2772343" cy="2203774"/>
          </a:xfrm>
        </p:grpSpPr>
        <p:sp>
          <p:nvSpPr>
            <p:cNvPr id="66" name="Rectangle 65"/>
            <p:cNvSpPr/>
            <p:nvPr/>
          </p:nvSpPr>
          <p:spPr bwMode="auto">
            <a:xfrm>
              <a:off x="3183294" y="4005055"/>
              <a:ext cx="2772343" cy="220377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endParaRPr>
            </a:p>
          </p:txBody>
        </p:sp>
        <p:sp>
          <p:nvSpPr>
            <p:cNvPr id="67" name="TextBox 66"/>
            <p:cNvSpPr txBox="1"/>
            <p:nvPr/>
          </p:nvSpPr>
          <p:spPr>
            <a:xfrm>
              <a:off x="3183294" y="4022122"/>
              <a:ext cx="2761367" cy="1079104"/>
            </a:xfrm>
            <a:prstGeom prst="rect">
              <a:avLst/>
            </a:prstGeom>
            <a:noFill/>
          </p:spPr>
          <p:txBody>
            <a:bodyPr wrap="square" rtlCol="0">
              <a:spAutoFit/>
            </a:bodyPr>
            <a:lstStyle/>
            <a:p>
              <a:r>
                <a:rPr lang="en-US" sz="2200" b="1" baseline="0" dirty="0" smtClean="0">
                  <a:solidFill>
                    <a:schemeClr val="bg1"/>
                  </a:solidFill>
                  <a:latin typeface="Cambria" pitchFamily="18" charset="0"/>
                </a:rPr>
                <a:t>Consumer-preferences/</a:t>
              </a:r>
              <a:br>
                <a:rPr lang="en-US" sz="2200" b="1" baseline="0" dirty="0" smtClean="0">
                  <a:solidFill>
                    <a:schemeClr val="bg1"/>
                  </a:solidFill>
                  <a:latin typeface="Cambria" pitchFamily="18" charset="0"/>
                </a:rPr>
              </a:br>
              <a:r>
                <a:rPr lang="en-US" sz="2200" b="1" baseline="0" dirty="0" smtClean="0">
                  <a:solidFill>
                    <a:schemeClr val="bg1"/>
                  </a:solidFill>
                  <a:latin typeface="Cambria" pitchFamily="18" charset="0"/>
                </a:rPr>
                <a:t>alternative models</a:t>
              </a:r>
              <a:endParaRPr lang="en-US" sz="2200" b="1" baseline="0" dirty="0">
                <a:solidFill>
                  <a:schemeClr val="bg1"/>
                </a:solidFill>
                <a:latin typeface="Cambria" pitchFamily="18" charset="0"/>
              </a:endParaRPr>
            </a:p>
          </p:txBody>
        </p:sp>
      </p:grpSp>
      <p:grpSp>
        <p:nvGrpSpPr>
          <p:cNvPr id="15" name="Group 14"/>
          <p:cNvGrpSpPr/>
          <p:nvPr/>
        </p:nvGrpSpPr>
        <p:grpSpPr>
          <a:xfrm>
            <a:off x="535441" y="4005055"/>
            <a:ext cx="2591788" cy="2060248"/>
            <a:chOff x="354886" y="4005055"/>
            <a:chExt cx="2772343" cy="2203774"/>
          </a:xfrm>
        </p:grpSpPr>
        <p:sp>
          <p:nvSpPr>
            <p:cNvPr id="64" name="Rectangle 63"/>
            <p:cNvSpPr/>
            <p:nvPr/>
          </p:nvSpPr>
          <p:spPr bwMode="auto">
            <a:xfrm>
              <a:off x="354886" y="4005055"/>
              <a:ext cx="2772343" cy="220377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endParaRPr>
            </a:p>
          </p:txBody>
        </p:sp>
        <p:sp>
          <p:nvSpPr>
            <p:cNvPr id="65" name="TextBox 64"/>
            <p:cNvSpPr txBox="1"/>
            <p:nvPr/>
          </p:nvSpPr>
          <p:spPr>
            <a:xfrm>
              <a:off x="354886" y="4022122"/>
              <a:ext cx="2772343" cy="749377"/>
            </a:xfrm>
            <a:prstGeom prst="rect">
              <a:avLst/>
            </a:prstGeom>
            <a:noFill/>
          </p:spPr>
          <p:txBody>
            <a:bodyPr wrap="square" rtlCol="0">
              <a:spAutoFit/>
            </a:bodyPr>
            <a:lstStyle/>
            <a:p>
              <a:r>
                <a:rPr lang="en-US" sz="2200" b="1" baseline="0" dirty="0" smtClean="0">
                  <a:solidFill>
                    <a:schemeClr val="bg1"/>
                  </a:solidFill>
                  <a:latin typeface="Cambria" pitchFamily="18" charset="0"/>
                </a:rPr>
                <a:t>Big-data in mainstream</a:t>
              </a:r>
              <a:endParaRPr lang="en-US" sz="2200" b="1" baseline="0" dirty="0">
                <a:solidFill>
                  <a:schemeClr val="bg1"/>
                </a:solidFill>
                <a:latin typeface="Cambria" pitchFamily="18" charset="0"/>
              </a:endParaRPr>
            </a:p>
          </p:txBody>
        </p:sp>
      </p:grpSp>
      <p:grpSp>
        <p:nvGrpSpPr>
          <p:cNvPr id="60" name="Group 59"/>
          <p:cNvGrpSpPr/>
          <p:nvPr/>
        </p:nvGrpSpPr>
        <p:grpSpPr>
          <a:xfrm>
            <a:off x="2005915" y="2682844"/>
            <a:ext cx="763129" cy="1117903"/>
            <a:chOff x="-4894263" y="419100"/>
            <a:chExt cx="836613" cy="1225551"/>
          </a:xfrm>
          <a:solidFill>
            <a:schemeClr val="tx1"/>
          </a:solidFill>
        </p:grpSpPr>
        <p:sp>
          <p:nvSpPr>
            <p:cNvPr id="85" name="Freeform 16"/>
            <p:cNvSpPr>
              <a:spLocks noEditPoints="1"/>
            </p:cNvSpPr>
            <p:nvPr/>
          </p:nvSpPr>
          <p:spPr bwMode="auto">
            <a:xfrm>
              <a:off x="-4894263" y="528638"/>
              <a:ext cx="723900" cy="723900"/>
            </a:xfrm>
            <a:custGeom>
              <a:avLst/>
              <a:gdLst>
                <a:gd name="T0" fmla="*/ 188 w 456"/>
                <a:gd name="T1" fmla="*/ 33 h 456"/>
                <a:gd name="T2" fmla="*/ 116 w 456"/>
                <a:gd name="T3" fmla="*/ 62 h 456"/>
                <a:gd name="T4" fmla="*/ 60 w 456"/>
                <a:gd name="T5" fmla="*/ 118 h 456"/>
                <a:gd name="T6" fmla="*/ 31 w 456"/>
                <a:gd name="T7" fmla="*/ 192 h 456"/>
                <a:gd name="T8" fmla="*/ 33 w 456"/>
                <a:gd name="T9" fmla="*/ 270 h 456"/>
                <a:gd name="T10" fmla="*/ 62 w 456"/>
                <a:gd name="T11" fmla="*/ 340 h 456"/>
                <a:gd name="T12" fmla="*/ 117 w 456"/>
                <a:gd name="T13" fmla="*/ 396 h 456"/>
                <a:gd name="T14" fmla="*/ 190 w 456"/>
                <a:gd name="T15" fmla="*/ 423 h 456"/>
                <a:gd name="T16" fmla="*/ 268 w 456"/>
                <a:gd name="T17" fmla="*/ 423 h 456"/>
                <a:gd name="T18" fmla="*/ 340 w 456"/>
                <a:gd name="T19" fmla="*/ 394 h 456"/>
                <a:gd name="T20" fmla="*/ 394 w 456"/>
                <a:gd name="T21" fmla="*/ 339 h 456"/>
                <a:gd name="T22" fmla="*/ 423 w 456"/>
                <a:gd name="T23" fmla="*/ 264 h 456"/>
                <a:gd name="T24" fmla="*/ 423 w 456"/>
                <a:gd name="T25" fmla="*/ 187 h 456"/>
                <a:gd name="T26" fmla="*/ 392 w 456"/>
                <a:gd name="T27" fmla="*/ 116 h 456"/>
                <a:gd name="T28" fmla="*/ 337 w 456"/>
                <a:gd name="T29" fmla="*/ 61 h 456"/>
                <a:gd name="T30" fmla="*/ 266 w 456"/>
                <a:gd name="T31" fmla="*/ 31 h 456"/>
                <a:gd name="T32" fmla="*/ 228 w 456"/>
                <a:gd name="T33" fmla="*/ 0 h 456"/>
                <a:gd name="T34" fmla="*/ 312 w 456"/>
                <a:gd name="T35" fmla="*/ 16 h 456"/>
                <a:gd name="T36" fmla="*/ 387 w 456"/>
                <a:gd name="T37" fmla="*/ 64 h 456"/>
                <a:gd name="T38" fmla="*/ 437 w 456"/>
                <a:gd name="T39" fmla="*/ 138 h 456"/>
                <a:gd name="T40" fmla="*/ 456 w 456"/>
                <a:gd name="T41" fmla="*/ 226 h 456"/>
                <a:gd name="T42" fmla="*/ 438 w 456"/>
                <a:gd name="T43" fmla="*/ 313 h 456"/>
                <a:gd name="T44" fmla="*/ 390 w 456"/>
                <a:gd name="T45" fmla="*/ 389 h 456"/>
                <a:gd name="T46" fmla="*/ 316 w 456"/>
                <a:gd name="T47" fmla="*/ 439 h 456"/>
                <a:gd name="T48" fmla="*/ 228 w 456"/>
                <a:gd name="T49" fmla="*/ 456 h 456"/>
                <a:gd name="T50" fmla="*/ 143 w 456"/>
                <a:gd name="T51" fmla="*/ 441 h 456"/>
                <a:gd name="T52" fmla="*/ 67 w 456"/>
                <a:gd name="T53" fmla="*/ 390 h 456"/>
                <a:gd name="T54" fmla="*/ 17 w 456"/>
                <a:gd name="T55" fmla="*/ 318 h 456"/>
                <a:gd name="T56" fmla="*/ 0 w 456"/>
                <a:gd name="T57" fmla="*/ 230 h 456"/>
                <a:gd name="T58" fmla="*/ 15 w 456"/>
                <a:gd name="T59" fmla="*/ 144 h 456"/>
                <a:gd name="T60" fmla="*/ 66 w 456"/>
                <a:gd name="T61" fmla="*/ 68 h 456"/>
                <a:gd name="T62" fmla="*/ 138 w 456"/>
                <a:gd name="T63" fmla="*/ 18 h 456"/>
                <a:gd name="T64" fmla="*/ 228 w 456"/>
                <a:gd name="T6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56">
                  <a:moveTo>
                    <a:pt x="228" y="28"/>
                  </a:moveTo>
                  <a:lnTo>
                    <a:pt x="188" y="33"/>
                  </a:lnTo>
                  <a:lnTo>
                    <a:pt x="150" y="43"/>
                  </a:lnTo>
                  <a:lnTo>
                    <a:pt x="116" y="62"/>
                  </a:lnTo>
                  <a:lnTo>
                    <a:pt x="86" y="87"/>
                  </a:lnTo>
                  <a:lnTo>
                    <a:pt x="60" y="118"/>
                  </a:lnTo>
                  <a:lnTo>
                    <a:pt x="43" y="154"/>
                  </a:lnTo>
                  <a:lnTo>
                    <a:pt x="31" y="192"/>
                  </a:lnTo>
                  <a:lnTo>
                    <a:pt x="28" y="230"/>
                  </a:lnTo>
                  <a:lnTo>
                    <a:pt x="33" y="270"/>
                  </a:lnTo>
                  <a:lnTo>
                    <a:pt x="43" y="306"/>
                  </a:lnTo>
                  <a:lnTo>
                    <a:pt x="62" y="340"/>
                  </a:lnTo>
                  <a:lnTo>
                    <a:pt x="88" y="371"/>
                  </a:lnTo>
                  <a:lnTo>
                    <a:pt x="117" y="396"/>
                  </a:lnTo>
                  <a:lnTo>
                    <a:pt x="154" y="413"/>
                  </a:lnTo>
                  <a:lnTo>
                    <a:pt x="190" y="423"/>
                  </a:lnTo>
                  <a:lnTo>
                    <a:pt x="228" y="428"/>
                  </a:lnTo>
                  <a:lnTo>
                    <a:pt x="268" y="423"/>
                  </a:lnTo>
                  <a:lnTo>
                    <a:pt x="306" y="413"/>
                  </a:lnTo>
                  <a:lnTo>
                    <a:pt x="340" y="394"/>
                  </a:lnTo>
                  <a:lnTo>
                    <a:pt x="369" y="368"/>
                  </a:lnTo>
                  <a:lnTo>
                    <a:pt x="394" y="339"/>
                  </a:lnTo>
                  <a:lnTo>
                    <a:pt x="413" y="302"/>
                  </a:lnTo>
                  <a:lnTo>
                    <a:pt x="423" y="264"/>
                  </a:lnTo>
                  <a:lnTo>
                    <a:pt x="426" y="226"/>
                  </a:lnTo>
                  <a:lnTo>
                    <a:pt x="423" y="187"/>
                  </a:lnTo>
                  <a:lnTo>
                    <a:pt x="411" y="150"/>
                  </a:lnTo>
                  <a:lnTo>
                    <a:pt x="392" y="116"/>
                  </a:lnTo>
                  <a:lnTo>
                    <a:pt x="368" y="85"/>
                  </a:lnTo>
                  <a:lnTo>
                    <a:pt x="337" y="61"/>
                  </a:lnTo>
                  <a:lnTo>
                    <a:pt x="302" y="43"/>
                  </a:lnTo>
                  <a:lnTo>
                    <a:pt x="266" y="31"/>
                  </a:lnTo>
                  <a:lnTo>
                    <a:pt x="228" y="28"/>
                  </a:lnTo>
                  <a:close/>
                  <a:moveTo>
                    <a:pt x="228" y="0"/>
                  </a:moveTo>
                  <a:lnTo>
                    <a:pt x="271" y="4"/>
                  </a:lnTo>
                  <a:lnTo>
                    <a:pt x="312" y="16"/>
                  </a:lnTo>
                  <a:lnTo>
                    <a:pt x="352" y="36"/>
                  </a:lnTo>
                  <a:lnTo>
                    <a:pt x="387" y="64"/>
                  </a:lnTo>
                  <a:lnTo>
                    <a:pt x="416" y="99"/>
                  </a:lnTo>
                  <a:lnTo>
                    <a:pt x="437" y="138"/>
                  </a:lnTo>
                  <a:lnTo>
                    <a:pt x="451" y="182"/>
                  </a:lnTo>
                  <a:lnTo>
                    <a:pt x="456" y="226"/>
                  </a:lnTo>
                  <a:lnTo>
                    <a:pt x="452" y="270"/>
                  </a:lnTo>
                  <a:lnTo>
                    <a:pt x="438" y="313"/>
                  </a:lnTo>
                  <a:lnTo>
                    <a:pt x="418" y="354"/>
                  </a:lnTo>
                  <a:lnTo>
                    <a:pt x="390" y="389"/>
                  </a:lnTo>
                  <a:lnTo>
                    <a:pt x="356" y="418"/>
                  </a:lnTo>
                  <a:lnTo>
                    <a:pt x="316" y="439"/>
                  </a:lnTo>
                  <a:lnTo>
                    <a:pt x="273" y="451"/>
                  </a:lnTo>
                  <a:lnTo>
                    <a:pt x="228" y="456"/>
                  </a:lnTo>
                  <a:lnTo>
                    <a:pt x="185" y="453"/>
                  </a:lnTo>
                  <a:lnTo>
                    <a:pt x="143" y="441"/>
                  </a:lnTo>
                  <a:lnTo>
                    <a:pt x="102" y="418"/>
                  </a:lnTo>
                  <a:lnTo>
                    <a:pt x="67" y="390"/>
                  </a:lnTo>
                  <a:lnTo>
                    <a:pt x="40" y="358"/>
                  </a:lnTo>
                  <a:lnTo>
                    <a:pt x="17" y="318"/>
                  </a:lnTo>
                  <a:lnTo>
                    <a:pt x="3" y="275"/>
                  </a:lnTo>
                  <a:lnTo>
                    <a:pt x="0" y="230"/>
                  </a:lnTo>
                  <a:lnTo>
                    <a:pt x="3" y="187"/>
                  </a:lnTo>
                  <a:lnTo>
                    <a:pt x="15" y="144"/>
                  </a:lnTo>
                  <a:lnTo>
                    <a:pt x="38" y="102"/>
                  </a:lnTo>
                  <a:lnTo>
                    <a:pt x="66" y="68"/>
                  </a:lnTo>
                  <a:lnTo>
                    <a:pt x="100" y="38"/>
                  </a:lnTo>
                  <a:lnTo>
                    <a:pt x="138" y="18"/>
                  </a:lnTo>
                  <a:lnTo>
                    <a:pt x="181" y="4"/>
                  </a:lnTo>
                  <a:lnTo>
                    <a:pt x="2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6" name="Freeform 17"/>
            <p:cNvSpPr>
              <a:spLocks noEditPoints="1"/>
            </p:cNvSpPr>
            <p:nvPr/>
          </p:nvSpPr>
          <p:spPr bwMode="auto">
            <a:xfrm>
              <a:off x="-4770438" y="550863"/>
              <a:ext cx="473075" cy="685800"/>
            </a:xfrm>
            <a:custGeom>
              <a:avLst/>
              <a:gdLst>
                <a:gd name="T0" fmla="*/ 176 w 298"/>
                <a:gd name="T1" fmla="*/ 33 h 432"/>
                <a:gd name="T2" fmla="*/ 122 w 298"/>
                <a:gd name="T3" fmla="*/ 71 h 432"/>
                <a:gd name="T4" fmla="*/ 72 w 298"/>
                <a:gd name="T5" fmla="*/ 136 h 432"/>
                <a:gd name="T6" fmla="*/ 41 w 298"/>
                <a:gd name="T7" fmla="*/ 214 h 432"/>
                <a:gd name="T8" fmla="*/ 29 w 298"/>
                <a:gd name="T9" fmla="*/ 287 h 432"/>
                <a:gd name="T10" fmla="*/ 34 w 298"/>
                <a:gd name="T11" fmla="*/ 345 h 432"/>
                <a:gd name="T12" fmla="*/ 58 w 298"/>
                <a:gd name="T13" fmla="*/ 389 h 432"/>
                <a:gd name="T14" fmla="*/ 84 w 298"/>
                <a:gd name="T15" fmla="*/ 402 h 432"/>
                <a:gd name="T16" fmla="*/ 122 w 298"/>
                <a:gd name="T17" fmla="*/ 399 h 432"/>
                <a:gd name="T18" fmla="*/ 176 w 298"/>
                <a:gd name="T19" fmla="*/ 361 h 432"/>
                <a:gd name="T20" fmla="*/ 224 w 298"/>
                <a:gd name="T21" fmla="*/ 295 h 432"/>
                <a:gd name="T22" fmla="*/ 257 w 298"/>
                <a:gd name="T23" fmla="*/ 218 h 432"/>
                <a:gd name="T24" fmla="*/ 269 w 298"/>
                <a:gd name="T25" fmla="*/ 145 h 432"/>
                <a:gd name="T26" fmla="*/ 262 w 298"/>
                <a:gd name="T27" fmla="*/ 85 h 432"/>
                <a:gd name="T28" fmla="*/ 240 w 298"/>
                <a:gd name="T29" fmla="*/ 43 h 432"/>
                <a:gd name="T30" fmla="*/ 212 w 298"/>
                <a:gd name="T31" fmla="*/ 29 h 432"/>
                <a:gd name="T32" fmla="*/ 202 w 298"/>
                <a:gd name="T33" fmla="*/ 0 h 432"/>
                <a:gd name="T34" fmla="*/ 233 w 298"/>
                <a:gd name="T35" fmla="*/ 5 h 432"/>
                <a:gd name="T36" fmla="*/ 274 w 298"/>
                <a:gd name="T37" fmla="*/ 41 h 432"/>
                <a:gd name="T38" fmla="*/ 295 w 298"/>
                <a:gd name="T39" fmla="*/ 102 h 432"/>
                <a:gd name="T40" fmla="*/ 295 w 298"/>
                <a:gd name="T41" fmla="*/ 178 h 432"/>
                <a:gd name="T42" fmla="*/ 271 w 298"/>
                <a:gd name="T43" fmla="*/ 264 h 432"/>
                <a:gd name="T44" fmla="*/ 222 w 298"/>
                <a:gd name="T45" fmla="*/ 352 h 432"/>
                <a:gd name="T46" fmla="*/ 160 w 298"/>
                <a:gd name="T47" fmla="*/ 411 h 432"/>
                <a:gd name="T48" fmla="*/ 95 w 298"/>
                <a:gd name="T49" fmla="*/ 432 h 432"/>
                <a:gd name="T50" fmla="*/ 65 w 298"/>
                <a:gd name="T51" fmla="*/ 427 h 432"/>
                <a:gd name="T52" fmla="*/ 24 w 298"/>
                <a:gd name="T53" fmla="*/ 390 h 432"/>
                <a:gd name="T54" fmla="*/ 3 w 298"/>
                <a:gd name="T55" fmla="*/ 330 h 432"/>
                <a:gd name="T56" fmla="*/ 3 w 298"/>
                <a:gd name="T57" fmla="*/ 254 h 432"/>
                <a:gd name="T58" fmla="*/ 27 w 298"/>
                <a:gd name="T59" fmla="*/ 168 h 432"/>
                <a:gd name="T60" fmla="*/ 76 w 298"/>
                <a:gd name="T61" fmla="*/ 79 h 432"/>
                <a:gd name="T62" fmla="*/ 138 w 298"/>
                <a:gd name="T63" fmla="*/ 21 h 432"/>
                <a:gd name="T64" fmla="*/ 202 w 298"/>
                <a:gd name="T65"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8" h="432">
                  <a:moveTo>
                    <a:pt x="202" y="28"/>
                  </a:moveTo>
                  <a:lnTo>
                    <a:pt x="176" y="33"/>
                  </a:lnTo>
                  <a:lnTo>
                    <a:pt x="148" y="48"/>
                  </a:lnTo>
                  <a:lnTo>
                    <a:pt x="122" y="71"/>
                  </a:lnTo>
                  <a:lnTo>
                    <a:pt x="96" y="100"/>
                  </a:lnTo>
                  <a:lnTo>
                    <a:pt x="72" y="136"/>
                  </a:lnTo>
                  <a:lnTo>
                    <a:pt x="53" y="178"/>
                  </a:lnTo>
                  <a:lnTo>
                    <a:pt x="41" y="214"/>
                  </a:lnTo>
                  <a:lnTo>
                    <a:pt x="32" y="250"/>
                  </a:lnTo>
                  <a:lnTo>
                    <a:pt x="29" y="287"/>
                  </a:lnTo>
                  <a:lnTo>
                    <a:pt x="29" y="318"/>
                  </a:lnTo>
                  <a:lnTo>
                    <a:pt x="34" y="345"/>
                  </a:lnTo>
                  <a:lnTo>
                    <a:pt x="44" y="370"/>
                  </a:lnTo>
                  <a:lnTo>
                    <a:pt x="58" y="389"/>
                  </a:lnTo>
                  <a:lnTo>
                    <a:pt x="76" y="399"/>
                  </a:lnTo>
                  <a:lnTo>
                    <a:pt x="84" y="402"/>
                  </a:lnTo>
                  <a:lnTo>
                    <a:pt x="95" y="402"/>
                  </a:lnTo>
                  <a:lnTo>
                    <a:pt x="122" y="399"/>
                  </a:lnTo>
                  <a:lnTo>
                    <a:pt x="150" y="383"/>
                  </a:lnTo>
                  <a:lnTo>
                    <a:pt x="176" y="361"/>
                  </a:lnTo>
                  <a:lnTo>
                    <a:pt x="202" y="332"/>
                  </a:lnTo>
                  <a:lnTo>
                    <a:pt x="224" y="295"/>
                  </a:lnTo>
                  <a:lnTo>
                    <a:pt x="245" y="254"/>
                  </a:lnTo>
                  <a:lnTo>
                    <a:pt x="257" y="218"/>
                  </a:lnTo>
                  <a:lnTo>
                    <a:pt x="266" y="180"/>
                  </a:lnTo>
                  <a:lnTo>
                    <a:pt x="269" y="145"/>
                  </a:lnTo>
                  <a:lnTo>
                    <a:pt x="267" y="114"/>
                  </a:lnTo>
                  <a:lnTo>
                    <a:pt x="262" y="85"/>
                  </a:lnTo>
                  <a:lnTo>
                    <a:pt x="253" y="62"/>
                  </a:lnTo>
                  <a:lnTo>
                    <a:pt x="240" y="43"/>
                  </a:lnTo>
                  <a:lnTo>
                    <a:pt x="222" y="33"/>
                  </a:lnTo>
                  <a:lnTo>
                    <a:pt x="212" y="29"/>
                  </a:lnTo>
                  <a:lnTo>
                    <a:pt x="202" y="28"/>
                  </a:lnTo>
                  <a:close/>
                  <a:moveTo>
                    <a:pt x="202" y="0"/>
                  </a:moveTo>
                  <a:lnTo>
                    <a:pt x="219" y="2"/>
                  </a:lnTo>
                  <a:lnTo>
                    <a:pt x="233" y="5"/>
                  </a:lnTo>
                  <a:lnTo>
                    <a:pt x="257" y="21"/>
                  </a:lnTo>
                  <a:lnTo>
                    <a:pt x="274" y="41"/>
                  </a:lnTo>
                  <a:lnTo>
                    <a:pt x="288" y="69"/>
                  </a:lnTo>
                  <a:lnTo>
                    <a:pt x="295" y="102"/>
                  </a:lnTo>
                  <a:lnTo>
                    <a:pt x="298" y="138"/>
                  </a:lnTo>
                  <a:lnTo>
                    <a:pt x="295" y="178"/>
                  </a:lnTo>
                  <a:lnTo>
                    <a:pt x="286" y="221"/>
                  </a:lnTo>
                  <a:lnTo>
                    <a:pt x="271" y="264"/>
                  </a:lnTo>
                  <a:lnTo>
                    <a:pt x="248" y="311"/>
                  </a:lnTo>
                  <a:lnTo>
                    <a:pt x="222" y="352"/>
                  </a:lnTo>
                  <a:lnTo>
                    <a:pt x="193" y="385"/>
                  </a:lnTo>
                  <a:lnTo>
                    <a:pt x="160" y="411"/>
                  </a:lnTo>
                  <a:lnTo>
                    <a:pt x="127" y="427"/>
                  </a:lnTo>
                  <a:lnTo>
                    <a:pt x="95" y="432"/>
                  </a:lnTo>
                  <a:lnTo>
                    <a:pt x="79" y="430"/>
                  </a:lnTo>
                  <a:lnTo>
                    <a:pt x="65" y="427"/>
                  </a:lnTo>
                  <a:lnTo>
                    <a:pt x="41" y="411"/>
                  </a:lnTo>
                  <a:lnTo>
                    <a:pt x="24" y="390"/>
                  </a:lnTo>
                  <a:lnTo>
                    <a:pt x="10" y="363"/>
                  </a:lnTo>
                  <a:lnTo>
                    <a:pt x="3" y="330"/>
                  </a:lnTo>
                  <a:lnTo>
                    <a:pt x="0" y="294"/>
                  </a:lnTo>
                  <a:lnTo>
                    <a:pt x="3" y="254"/>
                  </a:lnTo>
                  <a:lnTo>
                    <a:pt x="12" y="211"/>
                  </a:lnTo>
                  <a:lnTo>
                    <a:pt x="27" y="168"/>
                  </a:lnTo>
                  <a:lnTo>
                    <a:pt x="50" y="121"/>
                  </a:lnTo>
                  <a:lnTo>
                    <a:pt x="76" y="79"/>
                  </a:lnTo>
                  <a:lnTo>
                    <a:pt x="105" y="47"/>
                  </a:lnTo>
                  <a:lnTo>
                    <a:pt x="138" y="21"/>
                  </a:lnTo>
                  <a:lnTo>
                    <a:pt x="171" y="5"/>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7" name="Freeform 18"/>
            <p:cNvSpPr>
              <a:spLocks/>
            </p:cNvSpPr>
            <p:nvPr/>
          </p:nvSpPr>
          <p:spPr bwMode="auto">
            <a:xfrm>
              <a:off x="-4683125" y="558800"/>
              <a:ext cx="295275" cy="669925"/>
            </a:xfrm>
            <a:custGeom>
              <a:avLst/>
              <a:gdLst>
                <a:gd name="T0" fmla="*/ 173 w 186"/>
                <a:gd name="T1" fmla="*/ 0 h 422"/>
                <a:gd name="T2" fmla="*/ 178 w 186"/>
                <a:gd name="T3" fmla="*/ 0 h 422"/>
                <a:gd name="T4" fmla="*/ 183 w 186"/>
                <a:gd name="T5" fmla="*/ 4 h 422"/>
                <a:gd name="T6" fmla="*/ 186 w 186"/>
                <a:gd name="T7" fmla="*/ 9 h 422"/>
                <a:gd name="T8" fmla="*/ 186 w 186"/>
                <a:gd name="T9" fmla="*/ 14 h 422"/>
                <a:gd name="T10" fmla="*/ 186 w 186"/>
                <a:gd name="T11" fmla="*/ 19 h 422"/>
                <a:gd name="T12" fmla="*/ 27 w 186"/>
                <a:gd name="T13" fmla="*/ 413 h 422"/>
                <a:gd name="T14" fmla="*/ 26 w 186"/>
                <a:gd name="T15" fmla="*/ 416 h 422"/>
                <a:gd name="T16" fmla="*/ 22 w 186"/>
                <a:gd name="T17" fmla="*/ 420 h 422"/>
                <a:gd name="T18" fmla="*/ 19 w 186"/>
                <a:gd name="T19" fmla="*/ 422 h 422"/>
                <a:gd name="T20" fmla="*/ 15 w 186"/>
                <a:gd name="T21" fmla="*/ 422 h 422"/>
                <a:gd name="T22" fmla="*/ 10 w 186"/>
                <a:gd name="T23" fmla="*/ 422 h 422"/>
                <a:gd name="T24" fmla="*/ 5 w 186"/>
                <a:gd name="T25" fmla="*/ 418 h 422"/>
                <a:gd name="T26" fmla="*/ 2 w 186"/>
                <a:gd name="T27" fmla="*/ 413 h 422"/>
                <a:gd name="T28" fmla="*/ 0 w 186"/>
                <a:gd name="T29" fmla="*/ 408 h 422"/>
                <a:gd name="T30" fmla="*/ 2 w 186"/>
                <a:gd name="T31" fmla="*/ 403 h 422"/>
                <a:gd name="T32" fmla="*/ 160 w 186"/>
                <a:gd name="T33" fmla="*/ 9 h 422"/>
                <a:gd name="T34" fmla="*/ 162 w 186"/>
                <a:gd name="T35" fmla="*/ 4 h 422"/>
                <a:gd name="T36" fmla="*/ 167 w 186"/>
                <a:gd name="T37" fmla="*/ 0 h 422"/>
                <a:gd name="T38" fmla="*/ 173 w 186"/>
                <a:gd name="T3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422">
                  <a:moveTo>
                    <a:pt x="173" y="0"/>
                  </a:moveTo>
                  <a:lnTo>
                    <a:pt x="178" y="0"/>
                  </a:lnTo>
                  <a:lnTo>
                    <a:pt x="183" y="4"/>
                  </a:lnTo>
                  <a:lnTo>
                    <a:pt x="186" y="9"/>
                  </a:lnTo>
                  <a:lnTo>
                    <a:pt x="186" y="14"/>
                  </a:lnTo>
                  <a:lnTo>
                    <a:pt x="186" y="19"/>
                  </a:lnTo>
                  <a:lnTo>
                    <a:pt x="27" y="413"/>
                  </a:lnTo>
                  <a:lnTo>
                    <a:pt x="26" y="416"/>
                  </a:lnTo>
                  <a:lnTo>
                    <a:pt x="22" y="420"/>
                  </a:lnTo>
                  <a:lnTo>
                    <a:pt x="19" y="422"/>
                  </a:lnTo>
                  <a:lnTo>
                    <a:pt x="15" y="422"/>
                  </a:lnTo>
                  <a:lnTo>
                    <a:pt x="10" y="422"/>
                  </a:lnTo>
                  <a:lnTo>
                    <a:pt x="5" y="418"/>
                  </a:lnTo>
                  <a:lnTo>
                    <a:pt x="2" y="413"/>
                  </a:lnTo>
                  <a:lnTo>
                    <a:pt x="0" y="408"/>
                  </a:lnTo>
                  <a:lnTo>
                    <a:pt x="2" y="403"/>
                  </a:lnTo>
                  <a:lnTo>
                    <a:pt x="160" y="9"/>
                  </a:lnTo>
                  <a:lnTo>
                    <a:pt x="162" y="4"/>
                  </a:lnTo>
                  <a:lnTo>
                    <a:pt x="167" y="0"/>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8" name="Freeform 19"/>
            <p:cNvSpPr>
              <a:spLocks/>
            </p:cNvSpPr>
            <p:nvPr/>
          </p:nvSpPr>
          <p:spPr bwMode="auto">
            <a:xfrm>
              <a:off x="-4800600" y="646113"/>
              <a:ext cx="608013" cy="274638"/>
            </a:xfrm>
            <a:custGeom>
              <a:avLst/>
              <a:gdLst>
                <a:gd name="T0" fmla="*/ 13 w 383"/>
                <a:gd name="T1" fmla="*/ 0 h 173"/>
                <a:gd name="T2" fmla="*/ 19 w 383"/>
                <a:gd name="T3" fmla="*/ 2 h 173"/>
                <a:gd name="T4" fmla="*/ 374 w 383"/>
                <a:gd name="T5" fmla="*/ 146 h 173"/>
                <a:gd name="T6" fmla="*/ 379 w 383"/>
                <a:gd name="T7" fmla="*/ 149 h 173"/>
                <a:gd name="T8" fmla="*/ 383 w 383"/>
                <a:gd name="T9" fmla="*/ 152 h 173"/>
                <a:gd name="T10" fmla="*/ 383 w 383"/>
                <a:gd name="T11" fmla="*/ 158 h 173"/>
                <a:gd name="T12" fmla="*/ 383 w 383"/>
                <a:gd name="T13" fmla="*/ 163 h 173"/>
                <a:gd name="T14" fmla="*/ 379 w 383"/>
                <a:gd name="T15" fmla="*/ 168 h 173"/>
                <a:gd name="T16" fmla="*/ 378 w 383"/>
                <a:gd name="T17" fmla="*/ 170 h 173"/>
                <a:gd name="T18" fmla="*/ 373 w 383"/>
                <a:gd name="T19" fmla="*/ 171 h 173"/>
                <a:gd name="T20" fmla="*/ 369 w 383"/>
                <a:gd name="T21" fmla="*/ 173 h 173"/>
                <a:gd name="T22" fmla="*/ 364 w 383"/>
                <a:gd name="T23" fmla="*/ 171 h 173"/>
                <a:gd name="T24" fmla="*/ 8 w 383"/>
                <a:gd name="T25" fmla="*/ 28 h 173"/>
                <a:gd name="T26" fmla="*/ 3 w 383"/>
                <a:gd name="T27" fmla="*/ 26 h 173"/>
                <a:gd name="T28" fmla="*/ 1 w 383"/>
                <a:gd name="T29" fmla="*/ 21 h 173"/>
                <a:gd name="T30" fmla="*/ 0 w 383"/>
                <a:gd name="T31" fmla="*/ 16 h 173"/>
                <a:gd name="T32" fmla="*/ 1 w 383"/>
                <a:gd name="T33" fmla="*/ 11 h 173"/>
                <a:gd name="T34" fmla="*/ 3 w 383"/>
                <a:gd name="T35" fmla="*/ 6 h 173"/>
                <a:gd name="T36" fmla="*/ 8 w 383"/>
                <a:gd name="T37" fmla="*/ 2 h 173"/>
                <a:gd name="T38" fmla="*/ 13 w 383"/>
                <a:gd name="T3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3" h="173">
                  <a:moveTo>
                    <a:pt x="13" y="0"/>
                  </a:moveTo>
                  <a:lnTo>
                    <a:pt x="19" y="2"/>
                  </a:lnTo>
                  <a:lnTo>
                    <a:pt x="374" y="146"/>
                  </a:lnTo>
                  <a:lnTo>
                    <a:pt x="379" y="149"/>
                  </a:lnTo>
                  <a:lnTo>
                    <a:pt x="383" y="152"/>
                  </a:lnTo>
                  <a:lnTo>
                    <a:pt x="383" y="158"/>
                  </a:lnTo>
                  <a:lnTo>
                    <a:pt x="383" y="163"/>
                  </a:lnTo>
                  <a:lnTo>
                    <a:pt x="379" y="168"/>
                  </a:lnTo>
                  <a:lnTo>
                    <a:pt x="378" y="170"/>
                  </a:lnTo>
                  <a:lnTo>
                    <a:pt x="373" y="171"/>
                  </a:lnTo>
                  <a:lnTo>
                    <a:pt x="369" y="173"/>
                  </a:lnTo>
                  <a:lnTo>
                    <a:pt x="364" y="171"/>
                  </a:lnTo>
                  <a:lnTo>
                    <a:pt x="8" y="28"/>
                  </a:lnTo>
                  <a:lnTo>
                    <a:pt x="3" y="26"/>
                  </a:lnTo>
                  <a:lnTo>
                    <a:pt x="1" y="21"/>
                  </a:lnTo>
                  <a:lnTo>
                    <a:pt x="0" y="16"/>
                  </a:lnTo>
                  <a:lnTo>
                    <a:pt x="1" y="11"/>
                  </a:lnTo>
                  <a:lnTo>
                    <a:pt x="3" y="6"/>
                  </a:lnTo>
                  <a:lnTo>
                    <a:pt x="8" y="2"/>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9" name="Freeform 20"/>
            <p:cNvSpPr>
              <a:spLocks/>
            </p:cNvSpPr>
            <p:nvPr/>
          </p:nvSpPr>
          <p:spPr bwMode="auto">
            <a:xfrm>
              <a:off x="-4872038" y="887413"/>
              <a:ext cx="585788" cy="263525"/>
            </a:xfrm>
            <a:custGeom>
              <a:avLst/>
              <a:gdLst>
                <a:gd name="T0" fmla="*/ 14 w 369"/>
                <a:gd name="T1" fmla="*/ 0 h 166"/>
                <a:gd name="T2" fmla="*/ 19 w 369"/>
                <a:gd name="T3" fmla="*/ 0 h 166"/>
                <a:gd name="T4" fmla="*/ 361 w 369"/>
                <a:gd name="T5" fmla="*/ 139 h 166"/>
                <a:gd name="T6" fmla="*/ 366 w 369"/>
                <a:gd name="T7" fmla="*/ 142 h 166"/>
                <a:gd name="T8" fmla="*/ 369 w 369"/>
                <a:gd name="T9" fmla="*/ 145 h 166"/>
                <a:gd name="T10" fmla="*/ 369 w 369"/>
                <a:gd name="T11" fmla="*/ 151 h 166"/>
                <a:gd name="T12" fmla="*/ 369 w 369"/>
                <a:gd name="T13" fmla="*/ 158 h 166"/>
                <a:gd name="T14" fmla="*/ 367 w 369"/>
                <a:gd name="T15" fmla="*/ 161 h 166"/>
                <a:gd name="T16" fmla="*/ 364 w 369"/>
                <a:gd name="T17" fmla="*/ 163 h 166"/>
                <a:gd name="T18" fmla="*/ 361 w 369"/>
                <a:gd name="T19" fmla="*/ 164 h 166"/>
                <a:gd name="T20" fmla="*/ 355 w 369"/>
                <a:gd name="T21" fmla="*/ 166 h 166"/>
                <a:gd name="T22" fmla="*/ 350 w 369"/>
                <a:gd name="T23" fmla="*/ 164 h 166"/>
                <a:gd name="T24" fmla="*/ 8 w 369"/>
                <a:gd name="T25" fmla="*/ 28 h 166"/>
                <a:gd name="T26" fmla="*/ 5 w 369"/>
                <a:gd name="T27" fmla="*/ 25 h 166"/>
                <a:gd name="T28" fmla="*/ 1 w 369"/>
                <a:gd name="T29" fmla="*/ 19 h 166"/>
                <a:gd name="T30" fmla="*/ 0 w 369"/>
                <a:gd name="T31" fmla="*/ 14 h 166"/>
                <a:gd name="T32" fmla="*/ 1 w 369"/>
                <a:gd name="T33" fmla="*/ 9 h 166"/>
                <a:gd name="T34" fmla="*/ 3 w 369"/>
                <a:gd name="T35" fmla="*/ 4 h 166"/>
                <a:gd name="T36" fmla="*/ 8 w 369"/>
                <a:gd name="T37" fmla="*/ 2 h 166"/>
                <a:gd name="T38" fmla="*/ 14 w 369"/>
                <a:gd name="T3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166">
                  <a:moveTo>
                    <a:pt x="14" y="0"/>
                  </a:moveTo>
                  <a:lnTo>
                    <a:pt x="19" y="0"/>
                  </a:lnTo>
                  <a:lnTo>
                    <a:pt x="361" y="139"/>
                  </a:lnTo>
                  <a:lnTo>
                    <a:pt x="366" y="142"/>
                  </a:lnTo>
                  <a:lnTo>
                    <a:pt x="369" y="145"/>
                  </a:lnTo>
                  <a:lnTo>
                    <a:pt x="369" y="151"/>
                  </a:lnTo>
                  <a:lnTo>
                    <a:pt x="369" y="158"/>
                  </a:lnTo>
                  <a:lnTo>
                    <a:pt x="367" y="161"/>
                  </a:lnTo>
                  <a:lnTo>
                    <a:pt x="364" y="163"/>
                  </a:lnTo>
                  <a:lnTo>
                    <a:pt x="361" y="164"/>
                  </a:lnTo>
                  <a:lnTo>
                    <a:pt x="355" y="166"/>
                  </a:lnTo>
                  <a:lnTo>
                    <a:pt x="350" y="164"/>
                  </a:lnTo>
                  <a:lnTo>
                    <a:pt x="8" y="28"/>
                  </a:lnTo>
                  <a:lnTo>
                    <a:pt x="5" y="25"/>
                  </a:lnTo>
                  <a:lnTo>
                    <a:pt x="1" y="19"/>
                  </a:lnTo>
                  <a:lnTo>
                    <a:pt x="0" y="14"/>
                  </a:lnTo>
                  <a:lnTo>
                    <a:pt x="1" y="9"/>
                  </a:lnTo>
                  <a:lnTo>
                    <a:pt x="3" y="4"/>
                  </a:lnTo>
                  <a:lnTo>
                    <a:pt x="8"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0" name="Freeform 21"/>
            <p:cNvSpPr>
              <a:spLocks/>
            </p:cNvSpPr>
            <p:nvPr/>
          </p:nvSpPr>
          <p:spPr bwMode="auto">
            <a:xfrm>
              <a:off x="-4856163" y="419100"/>
              <a:ext cx="798513" cy="942975"/>
            </a:xfrm>
            <a:custGeom>
              <a:avLst/>
              <a:gdLst>
                <a:gd name="T0" fmla="*/ 269 w 503"/>
                <a:gd name="T1" fmla="*/ 7 h 594"/>
                <a:gd name="T2" fmla="*/ 363 w 503"/>
                <a:gd name="T3" fmla="*/ 45 h 594"/>
                <a:gd name="T4" fmla="*/ 432 w 503"/>
                <a:gd name="T5" fmla="*/ 105 h 594"/>
                <a:gd name="T6" fmla="*/ 480 w 503"/>
                <a:gd name="T7" fmla="*/ 183 h 594"/>
                <a:gd name="T8" fmla="*/ 501 w 503"/>
                <a:gd name="T9" fmla="*/ 271 h 594"/>
                <a:gd name="T10" fmla="*/ 496 w 503"/>
                <a:gd name="T11" fmla="*/ 364 h 594"/>
                <a:gd name="T12" fmla="*/ 459 w 503"/>
                <a:gd name="T13" fmla="*/ 453 h 594"/>
                <a:gd name="T14" fmla="*/ 399 w 503"/>
                <a:gd name="T15" fmla="*/ 522 h 594"/>
                <a:gd name="T16" fmla="*/ 320 w 503"/>
                <a:gd name="T17" fmla="*/ 570 h 594"/>
                <a:gd name="T18" fmla="*/ 245 w 503"/>
                <a:gd name="T19" fmla="*/ 591 h 594"/>
                <a:gd name="T20" fmla="*/ 168 w 503"/>
                <a:gd name="T21" fmla="*/ 591 h 594"/>
                <a:gd name="T22" fmla="*/ 93 w 503"/>
                <a:gd name="T23" fmla="*/ 572 h 594"/>
                <a:gd name="T24" fmla="*/ 4 w 503"/>
                <a:gd name="T25" fmla="*/ 515 h 594"/>
                <a:gd name="T26" fmla="*/ 0 w 503"/>
                <a:gd name="T27" fmla="*/ 504 h 594"/>
                <a:gd name="T28" fmla="*/ 4 w 503"/>
                <a:gd name="T29" fmla="*/ 494 h 594"/>
                <a:gd name="T30" fmla="*/ 14 w 503"/>
                <a:gd name="T31" fmla="*/ 491 h 594"/>
                <a:gd name="T32" fmla="*/ 24 w 503"/>
                <a:gd name="T33" fmla="*/ 494 h 594"/>
                <a:gd name="T34" fmla="*/ 104 w 503"/>
                <a:gd name="T35" fmla="*/ 544 h 594"/>
                <a:gd name="T36" fmla="*/ 206 w 503"/>
                <a:gd name="T37" fmla="*/ 565 h 594"/>
                <a:gd name="T38" fmla="*/ 309 w 503"/>
                <a:gd name="T39" fmla="*/ 544 h 594"/>
                <a:gd name="T40" fmla="*/ 380 w 503"/>
                <a:gd name="T41" fmla="*/ 501 h 594"/>
                <a:gd name="T42" fmla="*/ 435 w 503"/>
                <a:gd name="T43" fmla="*/ 437 h 594"/>
                <a:gd name="T44" fmla="*/ 468 w 503"/>
                <a:gd name="T45" fmla="*/ 352 h 594"/>
                <a:gd name="T46" fmla="*/ 471 w 503"/>
                <a:gd name="T47" fmla="*/ 259 h 594"/>
                <a:gd name="T48" fmla="*/ 444 w 503"/>
                <a:gd name="T49" fmla="*/ 173 h 594"/>
                <a:gd name="T50" fmla="*/ 389 w 503"/>
                <a:gd name="T51" fmla="*/ 100 h 594"/>
                <a:gd name="T52" fmla="*/ 307 w 503"/>
                <a:gd name="T53" fmla="*/ 49 h 594"/>
                <a:gd name="T54" fmla="*/ 218 w 503"/>
                <a:gd name="T55" fmla="*/ 28 h 594"/>
                <a:gd name="T56" fmla="*/ 207 w 503"/>
                <a:gd name="T57" fmla="*/ 24 h 594"/>
                <a:gd name="T58" fmla="*/ 204 w 503"/>
                <a:gd name="T59" fmla="*/ 14 h 594"/>
                <a:gd name="T60" fmla="*/ 207 w 503"/>
                <a:gd name="T61" fmla="*/ 4 h 594"/>
                <a:gd name="T62" fmla="*/ 218 w 503"/>
                <a:gd name="T63"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3" h="594">
                  <a:moveTo>
                    <a:pt x="218" y="0"/>
                  </a:moveTo>
                  <a:lnTo>
                    <a:pt x="269" y="7"/>
                  </a:lnTo>
                  <a:lnTo>
                    <a:pt x="320" y="23"/>
                  </a:lnTo>
                  <a:lnTo>
                    <a:pt x="363" y="45"/>
                  </a:lnTo>
                  <a:lnTo>
                    <a:pt x="401" y="73"/>
                  </a:lnTo>
                  <a:lnTo>
                    <a:pt x="432" y="105"/>
                  </a:lnTo>
                  <a:lnTo>
                    <a:pt x="459" y="142"/>
                  </a:lnTo>
                  <a:lnTo>
                    <a:pt x="480" y="183"/>
                  </a:lnTo>
                  <a:lnTo>
                    <a:pt x="494" y="226"/>
                  </a:lnTo>
                  <a:lnTo>
                    <a:pt x="501" y="271"/>
                  </a:lnTo>
                  <a:lnTo>
                    <a:pt x="503" y="318"/>
                  </a:lnTo>
                  <a:lnTo>
                    <a:pt x="496" y="364"/>
                  </a:lnTo>
                  <a:lnTo>
                    <a:pt x="480" y="409"/>
                  </a:lnTo>
                  <a:lnTo>
                    <a:pt x="459" y="453"/>
                  </a:lnTo>
                  <a:lnTo>
                    <a:pt x="432" y="489"/>
                  </a:lnTo>
                  <a:lnTo>
                    <a:pt x="399" y="522"/>
                  </a:lnTo>
                  <a:lnTo>
                    <a:pt x="361" y="549"/>
                  </a:lnTo>
                  <a:lnTo>
                    <a:pt x="320" y="570"/>
                  </a:lnTo>
                  <a:lnTo>
                    <a:pt x="283" y="584"/>
                  </a:lnTo>
                  <a:lnTo>
                    <a:pt x="245" y="591"/>
                  </a:lnTo>
                  <a:lnTo>
                    <a:pt x="206" y="594"/>
                  </a:lnTo>
                  <a:lnTo>
                    <a:pt x="168" y="591"/>
                  </a:lnTo>
                  <a:lnTo>
                    <a:pt x="130" y="584"/>
                  </a:lnTo>
                  <a:lnTo>
                    <a:pt x="93" y="572"/>
                  </a:lnTo>
                  <a:lnTo>
                    <a:pt x="47" y="548"/>
                  </a:lnTo>
                  <a:lnTo>
                    <a:pt x="4" y="515"/>
                  </a:lnTo>
                  <a:lnTo>
                    <a:pt x="2" y="510"/>
                  </a:lnTo>
                  <a:lnTo>
                    <a:pt x="0" y="504"/>
                  </a:lnTo>
                  <a:lnTo>
                    <a:pt x="0" y="499"/>
                  </a:lnTo>
                  <a:lnTo>
                    <a:pt x="4" y="494"/>
                  </a:lnTo>
                  <a:lnTo>
                    <a:pt x="9" y="491"/>
                  </a:lnTo>
                  <a:lnTo>
                    <a:pt x="14" y="491"/>
                  </a:lnTo>
                  <a:lnTo>
                    <a:pt x="19" y="491"/>
                  </a:lnTo>
                  <a:lnTo>
                    <a:pt x="24" y="494"/>
                  </a:lnTo>
                  <a:lnTo>
                    <a:pt x="61" y="523"/>
                  </a:lnTo>
                  <a:lnTo>
                    <a:pt x="104" y="544"/>
                  </a:lnTo>
                  <a:lnTo>
                    <a:pt x="154" y="560"/>
                  </a:lnTo>
                  <a:lnTo>
                    <a:pt x="206" y="565"/>
                  </a:lnTo>
                  <a:lnTo>
                    <a:pt x="257" y="560"/>
                  </a:lnTo>
                  <a:lnTo>
                    <a:pt x="309" y="544"/>
                  </a:lnTo>
                  <a:lnTo>
                    <a:pt x="347" y="525"/>
                  </a:lnTo>
                  <a:lnTo>
                    <a:pt x="380" y="501"/>
                  </a:lnTo>
                  <a:lnTo>
                    <a:pt x="409" y="472"/>
                  </a:lnTo>
                  <a:lnTo>
                    <a:pt x="435" y="437"/>
                  </a:lnTo>
                  <a:lnTo>
                    <a:pt x="454" y="399"/>
                  </a:lnTo>
                  <a:lnTo>
                    <a:pt x="468" y="352"/>
                  </a:lnTo>
                  <a:lnTo>
                    <a:pt x="473" y="306"/>
                  </a:lnTo>
                  <a:lnTo>
                    <a:pt x="471" y="259"/>
                  </a:lnTo>
                  <a:lnTo>
                    <a:pt x="461" y="216"/>
                  </a:lnTo>
                  <a:lnTo>
                    <a:pt x="444" y="173"/>
                  </a:lnTo>
                  <a:lnTo>
                    <a:pt x="420" y="135"/>
                  </a:lnTo>
                  <a:lnTo>
                    <a:pt x="389" y="100"/>
                  </a:lnTo>
                  <a:lnTo>
                    <a:pt x="351" y="71"/>
                  </a:lnTo>
                  <a:lnTo>
                    <a:pt x="307" y="49"/>
                  </a:lnTo>
                  <a:lnTo>
                    <a:pt x="263" y="35"/>
                  </a:lnTo>
                  <a:lnTo>
                    <a:pt x="218" y="28"/>
                  </a:lnTo>
                  <a:lnTo>
                    <a:pt x="211" y="28"/>
                  </a:lnTo>
                  <a:lnTo>
                    <a:pt x="207" y="24"/>
                  </a:lnTo>
                  <a:lnTo>
                    <a:pt x="204" y="19"/>
                  </a:lnTo>
                  <a:lnTo>
                    <a:pt x="204" y="14"/>
                  </a:lnTo>
                  <a:lnTo>
                    <a:pt x="204" y="9"/>
                  </a:lnTo>
                  <a:lnTo>
                    <a:pt x="207" y="4"/>
                  </a:lnTo>
                  <a:lnTo>
                    <a:pt x="212" y="0"/>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1" name="Freeform 22"/>
            <p:cNvSpPr>
              <a:spLocks/>
            </p:cNvSpPr>
            <p:nvPr/>
          </p:nvSpPr>
          <p:spPr bwMode="auto">
            <a:xfrm>
              <a:off x="-4754563" y="1319213"/>
              <a:ext cx="441325" cy="325438"/>
            </a:xfrm>
            <a:custGeom>
              <a:avLst/>
              <a:gdLst>
                <a:gd name="T0" fmla="*/ 109 w 278"/>
                <a:gd name="T1" fmla="*/ 0 h 205"/>
                <a:gd name="T2" fmla="*/ 114 w 278"/>
                <a:gd name="T3" fmla="*/ 1 h 205"/>
                <a:gd name="T4" fmla="*/ 119 w 278"/>
                <a:gd name="T5" fmla="*/ 5 h 205"/>
                <a:gd name="T6" fmla="*/ 123 w 278"/>
                <a:gd name="T7" fmla="*/ 8 h 205"/>
                <a:gd name="T8" fmla="*/ 123 w 278"/>
                <a:gd name="T9" fmla="*/ 15 h 205"/>
                <a:gd name="T10" fmla="*/ 123 w 278"/>
                <a:gd name="T11" fmla="*/ 96 h 205"/>
                <a:gd name="T12" fmla="*/ 123 w 278"/>
                <a:gd name="T13" fmla="*/ 101 h 205"/>
                <a:gd name="T14" fmla="*/ 119 w 278"/>
                <a:gd name="T15" fmla="*/ 105 h 205"/>
                <a:gd name="T16" fmla="*/ 116 w 278"/>
                <a:gd name="T17" fmla="*/ 108 h 205"/>
                <a:gd name="T18" fmla="*/ 112 w 278"/>
                <a:gd name="T19" fmla="*/ 110 h 205"/>
                <a:gd name="T20" fmla="*/ 83 w 278"/>
                <a:gd name="T21" fmla="*/ 120 h 205"/>
                <a:gd name="T22" fmla="*/ 59 w 278"/>
                <a:gd name="T23" fmla="*/ 134 h 205"/>
                <a:gd name="T24" fmla="*/ 40 w 278"/>
                <a:gd name="T25" fmla="*/ 153 h 205"/>
                <a:gd name="T26" fmla="*/ 31 w 278"/>
                <a:gd name="T27" fmla="*/ 176 h 205"/>
                <a:gd name="T28" fmla="*/ 249 w 278"/>
                <a:gd name="T29" fmla="*/ 176 h 205"/>
                <a:gd name="T30" fmla="*/ 238 w 278"/>
                <a:gd name="T31" fmla="*/ 153 h 205"/>
                <a:gd name="T32" fmla="*/ 221 w 278"/>
                <a:gd name="T33" fmla="*/ 134 h 205"/>
                <a:gd name="T34" fmla="*/ 197 w 278"/>
                <a:gd name="T35" fmla="*/ 120 h 205"/>
                <a:gd name="T36" fmla="*/ 167 w 278"/>
                <a:gd name="T37" fmla="*/ 110 h 205"/>
                <a:gd name="T38" fmla="*/ 162 w 278"/>
                <a:gd name="T39" fmla="*/ 108 h 205"/>
                <a:gd name="T40" fmla="*/ 159 w 278"/>
                <a:gd name="T41" fmla="*/ 105 h 205"/>
                <a:gd name="T42" fmla="*/ 157 w 278"/>
                <a:gd name="T43" fmla="*/ 101 h 205"/>
                <a:gd name="T44" fmla="*/ 155 w 278"/>
                <a:gd name="T45" fmla="*/ 96 h 205"/>
                <a:gd name="T46" fmla="*/ 155 w 278"/>
                <a:gd name="T47" fmla="*/ 15 h 205"/>
                <a:gd name="T48" fmla="*/ 157 w 278"/>
                <a:gd name="T49" fmla="*/ 8 h 205"/>
                <a:gd name="T50" fmla="*/ 161 w 278"/>
                <a:gd name="T51" fmla="*/ 5 h 205"/>
                <a:gd name="T52" fmla="*/ 164 w 278"/>
                <a:gd name="T53" fmla="*/ 1 h 205"/>
                <a:gd name="T54" fmla="*/ 169 w 278"/>
                <a:gd name="T55" fmla="*/ 0 h 205"/>
                <a:gd name="T56" fmla="*/ 176 w 278"/>
                <a:gd name="T57" fmla="*/ 1 h 205"/>
                <a:gd name="T58" fmla="*/ 180 w 278"/>
                <a:gd name="T59" fmla="*/ 5 h 205"/>
                <a:gd name="T60" fmla="*/ 183 w 278"/>
                <a:gd name="T61" fmla="*/ 8 h 205"/>
                <a:gd name="T62" fmla="*/ 185 w 278"/>
                <a:gd name="T63" fmla="*/ 15 h 205"/>
                <a:gd name="T64" fmla="*/ 185 w 278"/>
                <a:gd name="T65" fmla="*/ 86 h 205"/>
                <a:gd name="T66" fmla="*/ 216 w 278"/>
                <a:gd name="T67" fmla="*/ 98 h 205"/>
                <a:gd name="T68" fmla="*/ 242 w 278"/>
                <a:gd name="T69" fmla="*/ 115 h 205"/>
                <a:gd name="T70" fmla="*/ 262 w 278"/>
                <a:gd name="T71" fmla="*/ 136 h 205"/>
                <a:gd name="T72" fmla="*/ 274 w 278"/>
                <a:gd name="T73" fmla="*/ 162 h 205"/>
                <a:gd name="T74" fmla="*/ 278 w 278"/>
                <a:gd name="T75" fmla="*/ 189 h 205"/>
                <a:gd name="T76" fmla="*/ 278 w 278"/>
                <a:gd name="T77" fmla="*/ 195 h 205"/>
                <a:gd name="T78" fmla="*/ 274 w 278"/>
                <a:gd name="T79" fmla="*/ 200 h 205"/>
                <a:gd name="T80" fmla="*/ 269 w 278"/>
                <a:gd name="T81" fmla="*/ 203 h 205"/>
                <a:gd name="T82" fmla="*/ 264 w 278"/>
                <a:gd name="T83" fmla="*/ 205 h 205"/>
                <a:gd name="T84" fmla="*/ 14 w 278"/>
                <a:gd name="T85" fmla="*/ 205 h 205"/>
                <a:gd name="T86" fmla="*/ 9 w 278"/>
                <a:gd name="T87" fmla="*/ 203 h 205"/>
                <a:gd name="T88" fmla="*/ 5 w 278"/>
                <a:gd name="T89" fmla="*/ 200 h 205"/>
                <a:gd name="T90" fmla="*/ 2 w 278"/>
                <a:gd name="T91" fmla="*/ 195 h 205"/>
                <a:gd name="T92" fmla="*/ 0 w 278"/>
                <a:gd name="T93" fmla="*/ 189 h 205"/>
                <a:gd name="T94" fmla="*/ 5 w 278"/>
                <a:gd name="T95" fmla="*/ 162 h 205"/>
                <a:gd name="T96" fmla="*/ 17 w 278"/>
                <a:gd name="T97" fmla="*/ 136 h 205"/>
                <a:gd name="T98" fmla="*/ 38 w 278"/>
                <a:gd name="T99" fmla="*/ 115 h 205"/>
                <a:gd name="T100" fmla="*/ 64 w 278"/>
                <a:gd name="T101" fmla="*/ 98 h 205"/>
                <a:gd name="T102" fmla="*/ 95 w 278"/>
                <a:gd name="T103" fmla="*/ 86 h 205"/>
                <a:gd name="T104" fmla="*/ 95 w 278"/>
                <a:gd name="T105" fmla="*/ 15 h 205"/>
                <a:gd name="T106" fmla="*/ 97 w 278"/>
                <a:gd name="T107" fmla="*/ 8 h 205"/>
                <a:gd name="T108" fmla="*/ 98 w 278"/>
                <a:gd name="T109" fmla="*/ 5 h 205"/>
                <a:gd name="T110" fmla="*/ 104 w 278"/>
                <a:gd name="T111" fmla="*/ 1 h 205"/>
                <a:gd name="T112" fmla="*/ 109 w 278"/>
                <a:gd name="T11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205">
                  <a:moveTo>
                    <a:pt x="109" y="0"/>
                  </a:moveTo>
                  <a:lnTo>
                    <a:pt x="114" y="1"/>
                  </a:lnTo>
                  <a:lnTo>
                    <a:pt x="119" y="5"/>
                  </a:lnTo>
                  <a:lnTo>
                    <a:pt x="123" y="8"/>
                  </a:lnTo>
                  <a:lnTo>
                    <a:pt x="123" y="15"/>
                  </a:lnTo>
                  <a:lnTo>
                    <a:pt x="123" y="96"/>
                  </a:lnTo>
                  <a:lnTo>
                    <a:pt x="123" y="101"/>
                  </a:lnTo>
                  <a:lnTo>
                    <a:pt x="119" y="105"/>
                  </a:lnTo>
                  <a:lnTo>
                    <a:pt x="116" y="108"/>
                  </a:lnTo>
                  <a:lnTo>
                    <a:pt x="112" y="110"/>
                  </a:lnTo>
                  <a:lnTo>
                    <a:pt x="83" y="120"/>
                  </a:lnTo>
                  <a:lnTo>
                    <a:pt x="59" y="134"/>
                  </a:lnTo>
                  <a:lnTo>
                    <a:pt x="40" y="153"/>
                  </a:lnTo>
                  <a:lnTo>
                    <a:pt x="31" y="176"/>
                  </a:lnTo>
                  <a:lnTo>
                    <a:pt x="249" y="176"/>
                  </a:lnTo>
                  <a:lnTo>
                    <a:pt x="238" y="153"/>
                  </a:lnTo>
                  <a:lnTo>
                    <a:pt x="221" y="134"/>
                  </a:lnTo>
                  <a:lnTo>
                    <a:pt x="197" y="120"/>
                  </a:lnTo>
                  <a:lnTo>
                    <a:pt x="167" y="110"/>
                  </a:lnTo>
                  <a:lnTo>
                    <a:pt x="162" y="108"/>
                  </a:lnTo>
                  <a:lnTo>
                    <a:pt x="159" y="105"/>
                  </a:lnTo>
                  <a:lnTo>
                    <a:pt x="157" y="101"/>
                  </a:lnTo>
                  <a:lnTo>
                    <a:pt x="155" y="96"/>
                  </a:lnTo>
                  <a:lnTo>
                    <a:pt x="155" y="15"/>
                  </a:lnTo>
                  <a:lnTo>
                    <a:pt x="157" y="8"/>
                  </a:lnTo>
                  <a:lnTo>
                    <a:pt x="161" y="5"/>
                  </a:lnTo>
                  <a:lnTo>
                    <a:pt x="164" y="1"/>
                  </a:lnTo>
                  <a:lnTo>
                    <a:pt x="169" y="0"/>
                  </a:lnTo>
                  <a:lnTo>
                    <a:pt x="176" y="1"/>
                  </a:lnTo>
                  <a:lnTo>
                    <a:pt x="180" y="5"/>
                  </a:lnTo>
                  <a:lnTo>
                    <a:pt x="183" y="8"/>
                  </a:lnTo>
                  <a:lnTo>
                    <a:pt x="185" y="15"/>
                  </a:lnTo>
                  <a:lnTo>
                    <a:pt x="185" y="86"/>
                  </a:lnTo>
                  <a:lnTo>
                    <a:pt x="216" y="98"/>
                  </a:lnTo>
                  <a:lnTo>
                    <a:pt x="242" y="115"/>
                  </a:lnTo>
                  <a:lnTo>
                    <a:pt x="262" y="136"/>
                  </a:lnTo>
                  <a:lnTo>
                    <a:pt x="274" y="162"/>
                  </a:lnTo>
                  <a:lnTo>
                    <a:pt x="278" y="189"/>
                  </a:lnTo>
                  <a:lnTo>
                    <a:pt x="278" y="195"/>
                  </a:lnTo>
                  <a:lnTo>
                    <a:pt x="274" y="200"/>
                  </a:lnTo>
                  <a:lnTo>
                    <a:pt x="269" y="203"/>
                  </a:lnTo>
                  <a:lnTo>
                    <a:pt x="264" y="205"/>
                  </a:lnTo>
                  <a:lnTo>
                    <a:pt x="14" y="205"/>
                  </a:lnTo>
                  <a:lnTo>
                    <a:pt x="9" y="203"/>
                  </a:lnTo>
                  <a:lnTo>
                    <a:pt x="5" y="200"/>
                  </a:lnTo>
                  <a:lnTo>
                    <a:pt x="2" y="195"/>
                  </a:lnTo>
                  <a:lnTo>
                    <a:pt x="0" y="189"/>
                  </a:lnTo>
                  <a:lnTo>
                    <a:pt x="5" y="162"/>
                  </a:lnTo>
                  <a:lnTo>
                    <a:pt x="17" y="136"/>
                  </a:lnTo>
                  <a:lnTo>
                    <a:pt x="38" y="115"/>
                  </a:lnTo>
                  <a:lnTo>
                    <a:pt x="64" y="98"/>
                  </a:lnTo>
                  <a:lnTo>
                    <a:pt x="95" y="86"/>
                  </a:lnTo>
                  <a:lnTo>
                    <a:pt x="95" y="15"/>
                  </a:lnTo>
                  <a:lnTo>
                    <a:pt x="97" y="8"/>
                  </a:lnTo>
                  <a:lnTo>
                    <a:pt x="98" y="5"/>
                  </a:lnTo>
                  <a:lnTo>
                    <a:pt x="104" y="1"/>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62" name="Freeform 1013"/>
          <p:cNvSpPr>
            <a:spLocks noEditPoints="1"/>
          </p:cNvSpPr>
          <p:nvPr/>
        </p:nvSpPr>
        <p:spPr bwMode="auto">
          <a:xfrm>
            <a:off x="4757131" y="2777982"/>
            <a:ext cx="1022765" cy="1022765"/>
          </a:xfrm>
          <a:custGeom>
            <a:avLst/>
            <a:gdLst>
              <a:gd name="T0" fmla="*/ 172 w 400"/>
              <a:gd name="T1" fmla="*/ 72 h 400"/>
              <a:gd name="T2" fmla="*/ 134 w 400"/>
              <a:gd name="T3" fmla="*/ 81 h 400"/>
              <a:gd name="T4" fmla="*/ 129 w 400"/>
              <a:gd name="T5" fmla="*/ 97 h 400"/>
              <a:gd name="T6" fmla="*/ 132 w 400"/>
              <a:gd name="T7" fmla="*/ 156 h 400"/>
              <a:gd name="T8" fmla="*/ 131 w 400"/>
              <a:gd name="T9" fmla="*/ 169 h 400"/>
              <a:gd name="T10" fmla="*/ 122 w 400"/>
              <a:gd name="T11" fmla="*/ 179 h 400"/>
              <a:gd name="T12" fmla="*/ 130 w 400"/>
              <a:gd name="T13" fmla="*/ 211 h 400"/>
              <a:gd name="T14" fmla="*/ 143 w 400"/>
              <a:gd name="T15" fmla="*/ 218 h 400"/>
              <a:gd name="T16" fmla="*/ 148 w 400"/>
              <a:gd name="T17" fmla="*/ 235 h 400"/>
              <a:gd name="T18" fmla="*/ 159 w 400"/>
              <a:gd name="T19" fmla="*/ 261 h 400"/>
              <a:gd name="T20" fmla="*/ 155 w 400"/>
              <a:gd name="T21" fmla="*/ 304 h 400"/>
              <a:gd name="T22" fmla="*/ 112 w 400"/>
              <a:gd name="T23" fmla="*/ 326 h 400"/>
              <a:gd name="T24" fmla="*/ 104 w 400"/>
              <a:gd name="T25" fmla="*/ 358 h 400"/>
              <a:gd name="T26" fmla="*/ 235 w 400"/>
              <a:gd name="T27" fmla="*/ 382 h 400"/>
              <a:gd name="T28" fmla="*/ 308 w 400"/>
              <a:gd name="T29" fmla="*/ 333 h 400"/>
              <a:gd name="T30" fmla="*/ 253 w 400"/>
              <a:gd name="T31" fmla="*/ 311 h 400"/>
              <a:gd name="T32" fmla="*/ 240 w 400"/>
              <a:gd name="T33" fmla="*/ 264 h 400"/>
              <a:gd name="T34" fmla="*/ 249 w 400"/>
              <a:gd name="T35" fmla="*/ 244 h 400"/>
              <a:gd name="T36" fmla="*/ 257 w 400"/>
              <a:gd name="T37" fmla="*/ 218 h 400"/>
              <a:gd name="T38" fmla="*/ 271 w 400"/>
              <a:gd name="T39" fmla="*/ 209 h 400"/>
              <a:gd name="T40" fmla="*/ 278 w 400"/>
              <a:gd name="T41" fmla="*/ 179 h 400"/>
              <a:gd name="T42" fmla="*/ 268 w 400"/>
              <a:gd name="T43" fmla="*/ 167 h 400"/>
              <a:gd name="T44" fmla="*/ 272 w 400"/>
              <a:gd name="T45" fmla="*/ 123 h 400"/>
              <a:gd name="T46" fmla="*/ 264 w 400"/>
              <a:gd name="T47" fmla="*/ 85 h 400"/>
              <a:gd name="T48" fmla="*/ 245 w 400"/>
              <a:gd name="T49" fmla="*/ 80 h 400"/>
              <a:gd name="T50" fmla="*/ 235 w 400"/>
              <a:gd name="T51" fmla="*/ 69 h 400"/>
              <a:gd name="T52" fmla="*/ 200 w 400"/>
              <a:gd name="T53" fmla="*/ 15 h 400"/>
              <a:gd name="T54" fmla="*/ 81 w 400"/>
              <a:gd name="T55" fmla="*/ 59 h 400"/>
              <a:gd name="T56" fmla="*/ 19 w 400"/>
              <a:gd name="T57" fmla="*/ 167 h 400"/>
              <a:gd name="T58" fmla="*/ 34 w 400"/>
              <a:gd name="T59" fmla="*/ 281 h 400"/>
              <a:gd name="T60" fmla="*/ 107 w 400"/>
              <a:gd name="T61" fmla="*/ 311 h 400"/>
              <a:gd name="T62" fmla="*/ 137 w 400"/>
              <a:gd name="T63" fmla="*/ 299 h 400"/>
              <a:gd name="T64" fmla="*/ 144 w 400"/>
              <a:gd name="T65" fmla="*/ 291 h 400"/>
              <a:gd name="T66" fmla="*/ 139 w 400"/>
              <a:gd name="T67" fmla="*/ 256 h 400"/>
              <a:gd name="T68" fmla="*/ 112 w 400"/>
              <a:gd name="T69" fmla="*/ 213 h 400"/>
              <a:gd name="T70" fmla="*/ 116 w 400"/>
              <a:gd name="T71" fmla="*/ 160 h 400"/>
              <a:gd name="T72" fmla="*/ 112 w 400"/>
              <a:gd name="T73" fmla="*/ 111 h 400"/>
              <a:gd name="T74" fmla="*/ 127 w 400"/>
              <a:gd name="T75" fmla="*/ 67 h 400"/>
              <a:gd name="T76" fmla="*/ 157 w 400"/>
              <a:gd name="T77" fmla="*/ 60 h 400"/>
              <a:gd name="T78" fmla="*/ 205 w 400"/>
              <a:gd name="T79" fmla="*/ 48 h 400"/>
              <a:gd name="T80" fmla="*/ 252 w 400"/>
              <a:gd name="T81" fmla="*/ 64 h 400"/>
              <a:gd name="T82" fmla="*/ 287 w 400"/>
              <a:gd name="T83" fmla="*/ 96 h 400"/>
              <a:gd name="T84" fmla="*/ 285 w 400"/>
              <a:gd name="T85" fmla="*/ 151 h 400"/>
              <a:gd name="T86" fmla="*/ 295 w 400"/>
              <a:gd name="T87" fmla="*/ 182 h 400"/>
              <a:gd name="T88" fmla="*/ 268 w 400"/>
              <a:gd name="T89" fmla="*/ 232 h 400"/>
              <a:gd name="T90" fmla="*/ 256 w 400"/>
              <a:gd name="T91" fmla="*/ 288 h 400"/>
              <a:gd name="T92" fmla="*/ 259 w 400"/>
              <a:gd name="T93" fmla="*/ 295 h 400"/>
              <a:gd name="T94" fmla="*/ 273 w 400"/>
              <a:gd name="T95" fmla="*/ 303 h 400"/>
              <a:gd name="T96" fmla="*/ 335 w 400"/>
              <a:gd name="T97" fmla="*/ 326 h 400"/>
              <a:gd name="T98" fmla="*/ 383 w 400"/>
              <a:gd name="T99" fmla="*/ 229 h 400"/>
              <a:gd name="T100" fmla="*/ 360 w 400"/>
              <a:gd name="T101" fmla="*/ 107 h 400"/>
              <a:gd name="T102" fmla="*/ 264 w 400"/>
              <a:gd name="T103" fmla="*/ 27 h 400"/>
              <a:gd name="T104" fmla="*/ 236 w 400"/>
              <a:gd name="T105" fmla="*/ 3 h 400"/>
              <a:gd name="T106" fmla="*/ 353 w 400"/>
              <a:gd name="T107" fmla="*/ 71 h 400"/>
              <a:gd name="T108" fmla="*/ 400 w 400"/>
              <a:gd name="T109" fmla="*/ 200 h 400"/>
              <a:gd name="T110" fmla="*/ 353 w 400"/>
              <a:gd name="T111" fmla="*/ 328 h 400"/>
              <a:gd name="T112" fmla="*/ 236 w 400"/>
              <a:gd name="T113" fmla="*/ 397 h 400"/>
              <a:gd name="T114" fmla="*/ 99 w 400"/>
              <a:gd name="T115" fmla="*/ 373 h 400"/>
              <a:gd name="T116" fmla="*/ 12 w 400"/>
              <a:gd name="T117" fmla="*/ 269 h 400"/>
              <a:gd name="T118" fmla="*/ 12 w 400"/>
              <a:gd name="T119" fmla="*/ 130 h 400"/>
              <a:gd name="T120" fmla="*/ 99 w 400"/>
              <a:gd name="T12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5" y="63"/>
                </a:moveTo>
                <a:lnTo>
                  <a:pt x="193" y="64"/>
                </a:lnTo>
                <a:lnTo>
                  <a:pt x="182" y="68"/>
                </a:lnTo>
                <a:lnTo>
                  <a:pt x="172" y="72"/>
                </a:lnTo>
                <a:lnTo>
                  <a:pt x="161" y="75"/>
                </a:lnTo>
                <a:lnTo>
                  <a:pt x="149" y="79"/>
                </a:lnTo>
                <a:lnTo>
                  <a:pt x="136" y="80"/>
                </a:lnTo>
                <a:lnTo>
                  <a:pt x="134" y="81"/>
                </a:lnTo>
                <a:lnTo>
                  <a:pt x="133" y="83"/>
                </a:lnTo>
                <a:lnTo>
                  <a:pt x="132" y="85"/>
                </a:lnTo>
                <a:lnTo>
                  <a:pt x="131" y="86"/>
                </a:lnTo>
                <a:lnTo>
                  <a:pt x="129" y="97"/>
                </a:lnTo>
                <a:lnTo>
                  <a:pt x="128" y="111"/>
                </a:lnTo>
                <a:lnTo>
                  <a:pt x="128" y="128"/>
                </a:lnTo>
                <a:lnTo>
                  <a:pt x="130" y="143"/>
                </a:lnTo>
                <a:lnTo>
                  <a:pt x="132" y="156"/>
                </a:lnTo>
                <a:lnTo>
                  <a:pt x="132" y="160"/>
                </a:lnTo>
                <a:lnTo>
                  <a:pt x="132" y="164"/>
                </a:lnTo>
                <a:lnTo>
                  <a:pt x="132" y="167"/>
                </a:lnTo>
                <a:lnTo>
                  <a:pt x="131" y="169"/>
                </a:lnTo>
                <a:lnTo>
                  <a:pt x="129" y="171"/>
                </a:lnTo>
                <a:lnTo>
                  <a:pt x="127" y="172"/>
                </a:lnTo>
                <a:lnTo>
                  <a:pt x="124" y="175"/>
                </a:lnTo>
                <a:lnTo>
                  <a:pt x="122" y="179"/>
                </a:lnTo>
                <a:lnTo>
                  <a:pt x="121" y="185"/>
                </a:lnTo>
                <a:lnTo>
                  <a:pt x="122" y="194"/>
                </a:lnTo>
                <a:lnTo>
                  <a:pt x="125" y="203"/>
                </a:lnTo>
                <a:lnTo>
                  <a:pt x="130" y="211"/>
                </a:lnTo>
                <a:lnTo>
                  <a:pt x="134" y="215"/>
                </a:lnTo>
                <a:lnTo>
                  <a:pt x="137" y="217"/>
                </a:lnTo>
                <a:lnTo>
                  <a:pt x="141" y="217"/>
                </a:lnTo>
                <a:lnTo>
                  <a:pt x="143" y="218"/>
                </a:lnTo>
                <a:lnTo>
                  <a:pt x="145" y="219"/>
                </a:lnTo>
                <a:lnTo>
                  <a:pt x="146" y="221"/>
                </a:lnTo>
                <a:lnTo>
                  <a:pt x="146" y="224"/>
                </a:lnTo>
                <a:lnTo>
                  <a:pt x="148" y="235"/>
                </a:lnTo>
                <a:lnTo>
                  <a:pt x="152" y="244"/>
                </a:lnTo>
                <a:lnTo>
                  <a:pt x="155" y="253"/>
                </a:lnTo>
                <a:lnTo>
                  <a:pt x="158" y="259"/>
                </a:lnTo>
                <a:lnTo>
                  <a:pt x="159" y="261"/>
                </a:lnTo>
                <a:lnTo>
                  <a:pt x="160" y="264"/>
                </a:lnTo>
                <a:lnTo>
                  <a:pt x="160" y="288"/>
                </a:lnTo>
                <a:lnTo>
                  <a:pt x="159" y="297"/>
                </a:lnTo>
                <a:lnTo>
                  <a:pt x="155" y="304"/>
                </a:lnTo>
                <a:lnTo>
                  <a:pt x="147" y="312"/>
                </a:lnTo>
                <a:lnTo>
                  <a:pt x="133" y="319"/>
                </a:lnTo>
                <a:lnTo>
                  <a:pt x="124" y="322"/>
                </a:lnTo>
                <a:lnTo>
                  <a:pt x="112" y="326"/>
                </a:lnTo>
                <a:lnTo>
                  <a:pt x="101" y="329"/>
                </a:lnTo>
                <a:lnTo>
                  <a:pt x="89" y="334"/>
                </a:lnTo>
                <a:lnTo>
                  <a:pt x="77" y="338"/>
                </a:lnTo>
                <a:lnTo>
                  <a:pt x="104" y="358"/>
                </a:lnTo>
                <a:lnTo>
                  <a:pt x="134" y="372"/>
                </a:lnTo>
                <a:lnTo>
                  <a:pt x="166" y="382"/>
                </a:lnTo>
                <a:lnTo>
                  <a:pt x="200" y="385"/>
                </a:lnTo>
                <a:lnTo>
                  <a:pt x="235" y="382"/>
                </a:lnTo>
                <a:lnTo>
                  <a:pt x="266" y="372"/>
                </a:lnTo>
                <a:lnTo>
                  <a:pt x="296" y="358"/>
                </a:lnTo>
                <a:lnTo>
                  <a:pt x="322" y="338"/>
                </a:lnTo>
                <a:lnTo>
                  <a:pt x="308" y="333"/>
                </a:lnTo>
                <a:lnTo>
                  <a:pt x="293" y="328"/>
                </a:lnTo>
                <a:lnTo>
                  <a:pt x="278" y="323"/>
                </a:lnTo>
                <a:lnTo>
                  <a:pt x="266" y="319"/>
                </a:lnTo>
                <a:lnTo>
                  <a:pt x="253" y="311"/>
                </a:lnTo>
                <a:lnTo>
                  <a:pt x="244" y="304"/>
                </a:lnTo>
                <a:lnTo>
                  <a:pt x="241" y="297"/>
                </a:lnTo>
                <a:lnTo>
                  <a:pt x="240" y="288"/>
                </a:lnTo>
                <a:lnTo>
                  <a:pt x="240" y="264"/>
                </a:lnTo>
                <a:lnTo>
                  <a:pt x="241" y="261"/>
                </a:lnTo>
                <a:lnTo>
                  <a:pt x="242" y="259"/>
                </a:lnTo>
                <a:lnTo>
                  <a:pt x="245" y="253"/>
                </a:lnTo>
                <a:lnTo>
                  <a:pt x="249" y="244"/>
                </a:lnTo>
                <a:lnTo>
                  <a:pt x="251" y="235"/>
                </a:lnTo>
                <a:lnTo>
                  <a:pt x="253" y="224"/>
                </a:lnTo>
                <a:lnTo>
                  <a:pt x="255" y="220"/>
                </a:lnTo>
                <a:lnTo>
                  <a:pt x="257" y="218"/>
                </a:lnTo>
                <a:lnTo>
                  <a:pt x="260" y="217"/>
                </a:lnTo>
                <a:lnTo>
                  <a:pt x="263" y="217"/>
                </a:lnTo>
                <a:lnTo>
                  <a:pt x="266" y="215"/>
                </a:lnTo>
                <a:lnTo>
                  <a:pt x="271" y="209"/>
                </a:lnTo>
                <a:lnTo>
                  <a:pt x="275" y="203"/>
                </a:lnTo>
                <a:lnTo>
                  <a:pt x="278" y="194"/>
                </a:lnTo>
                <a:lnTo>
                  <a:pt x="279" y="185"/>
                </a:lnTo>
                <a:lnTo>
                  <a:pt x="278" y="179"/>
                </a:lnTo>
                <a:lnTo>
                  <a:pt x="276" y="175"/>
                </a:lnTo>
                <a:lnTo>
                  <a:pt x="274" y="172"/>
                </a:lnTo>
                <a:lnTo>
                  <a:pt x="269" y="170"/>
                </a:lnTo>
                <a:lnTo>
                  <a:pt x="268" y="167"/>
                </a:lnTo>
                <a:lnTo>
                  <a:pt x="268" y="160"/>
                </a:lnTo>
                <a:lnTo>
                  <a:pt x="269" y="149"/>
                </a:lnTo>
                <a:lnTo>
                  <a:pt x="271" y="136"/>
                </a:lnTo>
                <a:lnTo>
                  <a:pt x="272" y="123"/>
                </a:lnTo>
                <a:lnTo>
                  <a:pt x="273" y="112"/>
                </a:lnTo>
                <a:lnTo>
                  <a:pt x="272" y="99"/>
                </a:lnTo>
                <a:lnTo>
                  <a:pt x="268" y="91"/>
                </a:lnTo>
                <a:lnTo>
                  <a:pt x="264" y="85"/>
                </a:lnTo>
                <a:lnTo>
                  <a:pt x="259" y="82"/>
                </a:lnTo>
                <a:lnTo>
                  <a:pt x="253" y="81"/>
                </a:lnTo>
                <a:lnTo>
                  <a:pt x="248" y="80"/>
                </a:lnTo>
                <a:lnTo>
                  <a:pt x="245" y="80"/>
                </a:lnTo>
                <a:lnTo>
                  <a:pt x="243" y="79"/>
                </a:lnTo>
                <a:lnTo>
                  <a:pt x="241" y="76"/>
                </a:lnTo>
                <a:lnTo>
                  <a:pt x="239" y="73"/>
                </a:lnTo>
                <a:lnTo>
                  <a:pt x="235" y="69"/>
                </a:lnTo>
                <a:lnTo>
                  <a:pt x="228" y="67"/>
                </a:lnTo>
                <a:lnTo>
                  <a:pt x="218" y="64"/>
                </a:lnTo>
                <a:lnTo>
                  <a:pt x="205" y="63"/>
                </a:lnTo>
                <a:close/>
                <a:moveTo>
                  <a:pt x="200" y="15"/>
                </a:moveTo>
                <a:lnTo>
                  <a:pt x="167" y="19"/>
                </a:lnTo>
                <a:lnTo>
                  <a:pt x="135" y="27"/>
                </a:lnTo>
                <a:lnTo>
                  <a:pt x="107" y="40"/>
                </a:lnTo>
                <a:lnTo>
                  <a:pt x="81" y="59"/>
                </a:lnTo>
                <a:lnTo>
                  <a:pt x="59" y="81"/>
                </a:lnTo>
                <a:lnTo>
                  <a:pt x="40" y="107"/>
                </a:lnTo>
                <a:lnTo>
                  <a:pt x="27" y="135"/>
                </a:lnTo>
                <a:lnTo>
                  <a:pt x="19" y="167"/>
                </a:lnTo>
                <a:lnTo>
                  <a:pt x="15" y="200"/>
                </a:lnTo>
                <a:lnTo>
                  <a:pt x="17" y="229"/>
                </a:lnTo>
                <a:lnTo>
                  <a:pt x="24" y="256"/>
                </a:lnTo>
                <a:lnTo>
                  <a:pt x="34" y="281"/>
                </a:lnTo>
                <a:lnTo>
                  <a:pt x="48" y="305"/>
                </a:lnTo>
                <a:lnTo>
                  <a:pt x="65" y="326"/>
                </a:lnTo>
                <a:lnTo>
                  <a:pt x="87" y="319"/>
                </a:lnTo>
                <a:lnTo>
                  <a:pt x="107" y="311"/>
                </a:lnTo>
                <a:lnTo>
                  <a:pt x="119" y="307"/>
                </a:lnTo>
                <a:lnTo>
                  <a:pt x="128" y="303"/>
                </a:lnTo>
                <a:lnTo>
                  <a:pt x="133" y="301"/>
                </a:lnTo>
                <a:lnTo>
                  <a:pt x="137" y="299"/>
                </a:lnTo>
                <a:lnTo>
                  <a:pt x="140" y="297"/>
                </a:lnTo>
                <a:lnTo>
                  <a:pt x="142" y="296"/>
                </a:lnTo>
                <a:lnTo>
                  <a:pt x="143" y="293"/>
                </a:lnTo>
                <a:lnTo>
                  <a:pt x="144" y="291"/>
                </a:lnTo>
                <a:lnTo>
                  <a:pt x="144" y="290"/>
                </a:lnTo>
                <a:lnTo>
                  <a:pt x="144" y="288"/>
                </a:lnTo>
                <a:lnTo>
                  <a:pt x="144" y="267"/>
                </a:lnTo>
                <a:lnTo>
                  <a:pt x="139" y="256"/>
                </a:lnTo>
                <a:lnTo>
                  <a:pt x="134" y="243"/>
                </a:lnTo>
                <a:lnTo>
                  <a:pt x="132" y="232"/>
                </a:lnTo>
                <a:lnTo>
                  <a:pt x="121" y="225"/>
                </a:lnTo>
                <a:lnTo>
                  <a:pt x="112" y="213"/>
                </a:lnTo>
                <a:lnTo>
                  <a:pt x="106" y="197"/>
                </a:lnTo>
                <a:lnTo>
                  <a:pt x="105" y="182"/>
                </a:lnTo>
                <a:lnTo>
                  <a:pt x="109" y="169"/>
                </a:lnTo>
                <a:lnTo>
                  <a:pt x="116" y="160"/>
                </a:lnTo>
                <a:lnTo>
                  <a:pt x="116" y="158"/>
                </a:lnTo>
                <a:lnTo>
                  <a:pt x="115" y="145"/>
                </a:lnTo>
                <a:lnTo>
                  <a:pt x="112" y="128"/>
                </a:lnTo>
                <a:lnTo>
                  <a:pt x="112" y="111"/>
                </a:lnTo>
                <a:lnTo>
                  <a:pt x="113" y="95"/>
                </a:lnTo>
                <a:lnTo>
                  <a:pt x="117" y="82"/>
                </a:lnTo>
                <a:lnTo>
                  <a:pt x="121" y="72"/>
                </a:lnTo>
                <a:lnTo>
                  <a:pt x="127" y="67"/>
                </a:lnTo>
                <a:lnTo>
                  <a:pt x="132" y="64"/>
                </a:lnTo>
                <a:lnTo>
                  <a:pt x="136" y="64"/>
                </a:lnTo>
                <a:lnTo>
                  <a:pt x="147" y="63"/>
                </a:lnTo>
                <a:lnTo>
                  <a:pt x="157" y="60"/>
                </a:lnTo>
                <a:lnTo>
                  <a:pt x="167" y="57"/>
                </a:lnTo>
                <a:lnTo>
                  <a:pt x="178" y="52"/>
                </a:lnTo>
                <a:lnTo>
                  <a:pt x="190" y="49"/>
                </a:lnTo>
                <a:lnTo>
                  <a:pt x="205" y="48"/>
                </a:lnTo>
                <a:lnTo>
                  <a:pt x="221" y="49"/>
                </a:lnTo>
                <a:lnTo>
                  <a:pt x="235" y="51"/>
                </a:lnTo>
                <a:lnTo>
                  <a:pt x="244" y="57"/>
                </a:lnTo>
                <a:lnTo>
                  <a:pt x="252" y="64"/>
                </a:lnTo>
                <a:lnTo>
                  <a:pt x="265" y="68"/>
                </a:lnTo>
                <a:lnTo>
                  <a:pt x="275" y="73"/>
                </a:lnTo>
                <a:lnTo>
                  <a:pt x="283" y="83"/>
                </a:lnTo>
                <a:lnTo>
                  <a:pt x="287" y="96"/>
                </a:lnTo>
                <a:lnTo>
                  <a:pt x="288" y="112"/>
                </a:lnTo>
                <a:lnTo>
                  <a:pt x="288" y="123"/>
                </a:lnTo>
                <a:lnTo>
                  <a:pt x="286" y="137"/>
                </a:lnTo>
                <a:lnTo>
                  <a:pt x="285" y="151"/>
                </a:lnTo>
                <a:lnTo>
                  <a:pt x="285" y="155"/>
                </a:lnTo>
                <a:lnTo>
                  <a:pt x="284" y="159"/>
                </a:lnTo>
                <a:lnTo>
                  <a:pt x="291" y="169"/>
                </a:lnTo>
                <a:lnTo>
                  <a:pt x="295" y="182"/>
                </a:lnTo>
                <a:lnTo>
                  <a:pt x="293" y="197"/>
                </a:lnTo>
                <a:lnTo>
                  <a:pt x="288" y="213"/>
                </a:lnTo>
                <a:lnTo>
                  <a:pt x="279" y="225"/>
                </a:lnTo>
                <a:lnTo>
                  <a:pt x="268" y="232"/>
                </a:lnTo>
                <a:lnTo>
                  <a:pt x="265" y="243"/>
                </a:lnTo>
                <a:lnTo>
                  <a:pt x="262" y="256"/>
                </a:lnTo>
                <a:lnTo>
                  <a:pt x="256" y="267"/>
                </a:lnTo>
                <a:lnTo>
                  <a:pt x="256" y="288"/>
                </a:lnTo>
                <a:lnTo>
                  <a:pt x="256" y="290"/>
                </a:lnTo>
                <a:lnTo>
                  <a:pt x="256" y="291"/>
                </a:lnTo>
                <a:lnTo>
                  <a:pt x="256" y="293"/>
                </a:lnTo>
                <a:lnTo>
                  <a:pt x="259" y="295"/>
                </a:lnTo>
                <a:lnTo>
                  <a:pt x="260" y="297"/>
                </a:lnTo>
                <a:lnTo>
                  <a:pt x="263" y="299"/>
                </a:lnTo>
                <a:lnTo>
                  <a:pt x="267" y="301"/>
                </a:lnTo>
                <a:lnTo>
                  <a:pt x="273" y="303"/>
                </a:lnTo>
                <a:lnTo>
                  <a:pt x="284" y="308"/>
                </a:lnTo>
                <a:lnTo>
                  <a:pt x="299" y="313"/>
                </a:lnTo>
                <a:lnTo>
                  <a:pt x="316" y="320"/>
                </a:lnTo>
                <a:lnTo>
                  <a:pt x="335" y="326"/>
                </a:lnTo>
                <a:lnTo>
                  <a:pt x="351" y="305"/>
                </a:lnTo>
                <a:lnTo>
                  <a:pt x="365" y="281"/>
                </a:lnTo>
                <a:lnTo>
                  <a:pt x="376" y="256"/>
                </a:lnTo>
                <a:lnTo>
                  <a:pt x="383" y="229"/>
                </a:lnTo>
                <a:lnTo>
                  <a:pt x="385" y="200"/>
                </a:lnTo>
                <a:lnTo>
                  <a:pt x="382" y="167"/>
                </a:lnTo>
                <a:lnTo>
                  <a:pt x="373" y="135"/>
                </a:lnTo>
                <a:lnTo>
                  <a:pt x="360" y="107"/>
                </a:lnTo>
                <a:lnTo>
                  <a:pt x="341" y="81"/>
                </a:lnTo>
                <a:lnTo>
                  <a:pt x="319" y="59"/>
                </a:lnTo>
                <a:lnTo>
                  <a:pt x="293" y="40"/>
                </a:lnTo>
                <a:lnTo>
                  <a:pt x="264" y="27"/>
                </a:lnTo>
                <a:lnTo>
                  <a:pt x="233" y="19"/>
                </a:lnTo>
                <a:lnTo>
                  <a:pt x="200" y="15"/>
                </a:lnTo>
                <a:close/>
                <a:moveTo>
                  <a:pt x="200" y="0"/>
                </a:moveTo>
                <a:lnTo>
                  <a:pt x="236" y="3"/>
                </a:lnTo>
                <a:lnTo>
                  <a:pt x="269" y="12"/>
                </a:lnTo>
                <a:lnTo>
                  <a:pt x="301" y="27"/>
                </a:lnTo>
                <a:lnTo>
                  <a:pt x="328" y="47"/>
                </a:lnTo>
                <a:lnTo>
                  <a:pt x="353" y="71"/>
                </a:lnTo>
                <a:lnTo>
                  <a:pt x="373" y="99"/>
                </a:lnTo>
                <a:lnTo>
                  <a:pt x="387" y="130"/>
                </a:lnTo>
                <a:lnTo>
                  <a:pt x="397" y="164"/>
                </a:lnTo>
                <a:lnTo>
                  <a:pt x="400" y="200"/>
                </a:lnTo>
                <a:lnTo>
                  <a:pt x="397" y="236"/>
                </a:lnTo>
                <a:lnTo>
                  <a:pt x="387" y="269"/>
                </a:lnTo>
                <a:lnTo>
                  <a:pt x="373" y="301"/>
                </a:lnTo>
                <a:lnTo>
                  <a:pt x="353" y="328"/>
                </a:lnTo>
                <a:lnTo>
                  <a:pt x="328" y="353"/>
                </a:lnTo>
                <a:lnTo>
                  <a:pt x="301" y="373"/>
                </a:lnTo>
                <a:lnTo>
                  <a:pt x="269" y="387"/>
                </a:lnTo>
                <a:lnTo>
                  <a:pt x="236" y="397"/>
                </a:lnTo>
                <a:lnTo>
                  <a:pt x="200" y="400"/>
                </a:lnTo>
                <a:lnTo>
                  <a:pt x="164" y="397"/>
                </a:lnTo>
                <a:lnTo>
                  <a:pt x="130" y="387"/>
                </a:lnTo>
                <a:lnTo>
                  <a:pt x="99" y="373"/>
                </a:lnTo>
                <a:lnTo>
                  <a:pt x="71" y="353"/>
                </a:lnTo>
                <a:lnTo>
                  <a:pt x="47" y="328"/>
                </a:lnTo>
                <a:lnTo>
                  <a:pt x="27" y="301"/>
                </a:lnTo>
                <a:lnTo>
                  <a:pt x="12" y="269"/>
                </a:lnTo>
                <a:lnTo>
                  <a:pt x="3" y="236"/>
                </a:lnTo>
                <a:lnTo>
                  <a:pt x="0" y="200"/>
                </a:lnTo>
                <a:lnTo>
                  <a:pt x="3" y="164"/>
                </a:lnTo>
                <a:lnTo>
                  <a:pt x="12" y="130"/>
                </a:lnTo>
                <a:lnTo>
                  <a:pt x="27" y="99"/>
                </a:lnTo>
                <a:lnTo>
                  <a:pt x="47" y="71"/>
                </a:lnTo>
                <a:lnTo>
                  <a:pt x="71" y="47"/>
                </a:lnTo>
                <a:lnTo>
                  <a:pt x="99" y="27"/>
                </a:lnTo>
                <a:lnTo>
                  <a:pt x="130" y="12"/>
                </a:lnTo>
                <a:lnTo>
                  <a:pt x="164" y="3"/>
                </a:lnTo>
                <a:lnTo>
                  <a:pt x="2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 name="Group 2"/>
          <p:cNvGrpSpPr/>
          <p:nvPr/>
        </p:nvGrpSpPr>
        <p:grpSpPr>
          <a:xfrm>
            <a:off x="4855794" y="5239866"/>
            <a:ext cx="825439" cy="825437"/>
            <a:chOff x="4855794" y="5239866"/>
            <a:chExt cx="825439" cy="825437"/>
          </a:xfrm>
        </p:grpSpPr>
        <p:sp>
          <p:nvSpPr>
            <p:cNvPr id="77" name="Freeform 34"/>
            <p:cNvSpPr>
              <a:spLocks/>
            </p:cNvSpPr>
            <p:nvPr/>
          </p:nvSpPr>
          <p:spPr bwMode="auto">
            <a:xfrm>
              <a:off x="4947810" y="5249338"/>
              <a:ext cx="728009" cy="729362"/>
            </a:xfrm>
            <a:custGeom>
              <a:avLst/>
              <a:gdLst>
                <a:gd name="T0" fmla="*/ 378 w 538"/>
                <a:gd name="T1" fmla="*/ 0 h 539"/>
                <a:gd name="T2" fmla="*/ 397 w 538"/>
                <a:gd name="T3" fmla="*/ 2 h 539"/>
                <a:gd name="T4" fmla="*/ 416 w 538"/>
                <a:gd name="T5" fmla="*/ 9 h 539"/>
                <a:gd name="T6" fmla="*/ 433 w 538"/>
                <a:gd name="T7" fmla="*/ 21 h 539"/>
                <a:gd name="T8" fmla="*/ 516 w 538"/>
                <a:gd name="T9" fmla="*/ 105 h 539"/>
                <a:gd name="T10" fmla="*/ 530 w 538"/>
                <a:gd name="T11" fmla="*/ 123 h 539"/>
                <a:gd name="T12" fmla="*/ 537 w 538"/>
                <a:gd name="T13" fmla="*/ 140 h 539"/>
                <a:gd name="T14" fmla="*/ 538 w 538"/>
                <a:gd name="T15" fmla="*/ 161 h 539"/>
                <a:gd name="T16" fmla="*/ 535 w 538"/>
                <a:gd name="T17" fmla="*/ 181 h 539"/>
                <a:gd name="T18" fmla="*/ 528 w 538"/>
                <a:gd name="T19" fmla="*/ 200 h 539"/>
                <a:gd name="T20" fmla="*/ 514 w 538"/>
                <a:gd name="T21" fmla="*/ 216 h 539"/>
                <a:gd name="T22" fmla="*/ 196 w 538"/>
                <a:gd name="T23" fmla="*/ 534 h 539"/>
                <a:gd name="T24" fmla="*/ 191 w 538"/>
                <a:gd name="T25" fmla="*/ 537 h 539"/>
                <a:gd name="T26" fmla="*/ 186 w 538"/>
                <a:gd name="T27" fmla="*/ 539 h 539"/>
                <a:gd name="T28" fmla="*/ 181 w 538"/>
                <a:gd name="T29" fmla="*/ 537 h 539"/>
                <a:gd name="T30" fmla="*/ 176 w 538"/>
                <a:gd name="T31" fmla="*/ 534 h 539"/>
                <a:gd name="T32" fmla="*/ 172 w 538"/>
                <a:gd name="T33" fmla="*/ 530 h 539"/>
                <a:gd name="T34" fmla="*/ 172 w 538"/>
                <a:gd name="T35" fmla="*/ 525 h 539"/>
                <a:gd name="T36" fmla="*/ 172 w 538"/>
                <a:gd name="T37" fmla="*/ 518 h 539"/>
                <a:gd name="T38" fmla="*/ 176 w 538"/>
                <a:gd name="T39" fmla="*/ 515 h 539"/>
                <a:gd name="T40" fmla="*/ 495 w 538"/>
                <a:gd name="T41" fmla="*/ 195 h 539"/>
                <a:gd name="T42" fmla="*/ 505 w 538"/>
                <a:gd name="T43" fmla="*/ 180 h 539"/>
                <a:gd name="T44" fmla="*/ 511 w 538"/>
                <a:gd name="T45" fmla="*/ 161 h 539"/>
                <a:gd name="T46" fmla="*/ 507 w 538"/>
                <a:gd name="T47" fmla="*/ 142 h 539"/>
                <a:gd name="T48" fmla="*/ 497 w 538"/>
                <a:gd name="T49" fmla="*/ 126 h 539"/>
                <a:gd name="T50" fmla="*/ 412 w 538"/>
                <a:gd name="T51" fmla="*/ 41 h 539"/>
                <a:gd name="T52" fmla="*/ 397 w 538"/>
                <a:gd name="T53" fmla="*/ 31 h 539"/>
                <a:gd name="T54" fmla="*/ 378 w 538"/>
                <a:gd name="T55" fmla="*/ 28 h 539"/>
                <a:gd name="T56" fmla="*/ 359 w 538"/>
                <a:gd name="T57" fmla="*/ 33 h 539"/>
                <a:gd name="T58" fmla="*/ 343 w 538"/>
                <a:gd name="T59" fmla="*/ 43 h 539"/>
                <a:gd name="T60" fmla="*/ 24 w 538"/>
                <a:gd name="T61" fmla="*/ 363 h 539"/>
                <a:gd name="T62" fmla="*/ 19 w 538"/>
                <a:gd name="T63" fmla="*/ 364 h 539"/>
                <a:gd name="T64" fmla="*/ 13 w 538"/>
                <a:gd name="T65" fmla="*/ 366 h 539"/>
                <a:gd name="T66" fmla="*/ 8 w 538"/>
                <a:gd name="T67" fmla="*/ 364 h 539"/>
                <a:gd name="T68" fmla="*/ 3 w 538"/>
                <a:gd name="T69" fmla="*/ 363 h 539"/>
                <a:gd name="T70" fmla="*/ 1 w 538"/>
                <a:gd name="T71" fmla="*/ 357 h 539"/>
                <a:gd name="T72" fmla="*/ 0 w 538"/>
                <a:gd name="T73" fmla="*/ 352 h 539"/>
                <a:gd name="T74" fmla="*/ 1 w 538"/>
                <a:gd name="T75" fmla="*/ 347 h 539"/>
                <a:gd name="T76" fmla="*/ 3 w 538"/>
                <a:gd name="T77" fmla="*/ 342 h 539"/>
                <a:gd name="T78" fmla="*/ 322 w 538"/>
                <a:gd name="T79" fmla="*/ 24 h 539"/>
                <a:gd name="T80" fmla="*/ 338 w 538"/>
                <a:gd name="T81" fmla="*/ 10 h 539"/>
                <a:gd name="T82" fmla="*/ 357 w 538"/>
                <a:gd name="T83" fmla="*/ 3 h 539"/>
                <a:gd name="T84" fmla="*/ 378 w 538"/>
                <a:gd name="T85"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8" h="539">
                  <a:moveTo>
                    <a:pt x="378" y="0"/>
                  </a:moveTo>
                  <a:lnTo>
                    <a:pt x="397" y="2"/>
                  </a:lnTo>
                  <a:lnTo>
                    <a:pt x="416" y="9"/>
                  </a:lnTo>
                  <a:lnTo>
                    <a:pt x="433" y="21"/>
                  </a:lnTo>
                  <a:lnTo>
                    <a:pt x="516" y="105"/>
                  </a:lnTo>
                  <a:lnTo>
                    <a:pt x="530" y="123"/>
                  </a:lnTo>
                  <a:lnTo>
                    <a:pt x="537" y="140"/>
                  </a:lnTo>
                  <a:lnTo>
                    <a:pt x="538" y="161"/>
                  </a:lnTo>
                  <a:lnTo>
                    <a:pt x="535" y="181"/>
                  </a:lnTo>
                  <a:lnTo>
                    <a:pt x="528" y="200"/>
                  </a:lnTo>
                  <a:lnTo>
                    <a:pt x="514" y="216"/>
                  </a:lnTo>
                  <a:lnTo>
                    <a:pt x="196" y="534"/>
                  </a:lnTo>
                  <a:lnTo>
                    <a:pt x="191" y="537"/>
                  </a:lnTo>
                  <a:lnTo>
                    <a:pt x="186" y="539"/>
                  </a:lnTo>
                  <a:lnTo>
                    <a:pt x="181" y="537"/>
                  </a:lnTo>
                  <a:lnTo>
                    <a:pt x="176" y="534"/>
                  </a:lnTo>
                  <a:lnTo>
                    <a:pt x="172" y="530"/>
                  </a:lnTo>
                  <a:lnTo>
                    <a:pt x="172" y="525"/>
                  </a:lnTo>
                  <a:lnTo>
                    <a:pt x="172" y="518"/>
                  </a:lnTo>
                  <a:lnTo>
                    <a:pt x="176" y="515"/>
                  </a:lnTo>
                  <a:lnTo>
                    <a:pt x="495" y="195"/>
                  </a:lnTo>
                  <a:lnTo>
                    <a:pt x="505" y="180"/>
                  </a:lnTo>
                  <a:lnTo>
                    <a:pt x="511" y="161"/>
                  </a:lnTo>
                  <a:lnTo>
                    <a:pt x="507" y="142"/>
                  </a:lnTo>
                  <a:lnTo>
                    <a:pt x="497" y="126"/>
                  </a:lnTo>
                  <a:lnTo>
                    <a:pt x="412" y="41"/>
                  </a:lnTo>
                  <a:lnTo>
                    <a:pt x="397" y="31"/>
                  </a:lnTo>
                  <a:lnTo>
                    <a:pt x="378" y="28"/>
                  </a:lnTo>
                  <a:lnTo>
                    <a:pt x="359" y="33"/>
                  </a:lnTo>
                  <a:lnTo>
                    <a:pt x="343" y="43"/>
                  </a:lnTo>
                  <a:lnTo>
                    <a:pt x="24" y="363"/>
                  </a:lnTo>
                  <a:lnTo>
                    <a:pt x="19" y="364"/>
                  </a:lnTo>
                  <a:lnTo>
                    <a:pt x="13" y="366"/>
                  </a:lnTo>
                  <a:lnTo>
                    <a:pt x="8" y="364"/>
                  </a:lnTo>
                  <a:lnTo>
                    <a:pt x="3" y="363"/>
                  </a:lnTo>
                  <a:lnTo>
                    <a:pt x="1" y="357"/>
                  </a:lnTo>
                  <a:lnTo>
                    <a:pt x="0" y="352"/>
                  </a:lnTo>
                  <a:lnTo>
                    <a:pt x="1" y="347"/>
                  </a:lnTo>
                  <a:lnTo>
                    <a:pt x="3" y="342"/>
                  </a:lnTo>
                  <a:lnTo>
                    <a:pt x="322" y="24"/>
                  </a:lnTo>
                  <a:lnTo>
                    <a:pt x="338" y="10"/>
                  </a:lnTo>
                  <a:lnTo>
                    <a:pt x="357" y="3"/>
                  </a:lnTo>
                  <a:lnTo>
                    <a:pt x="37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35"/>
            <p:cNvSpPr>
              <a:spLocks/>
            </p:cNvSpPr>
            <p:nvPr/>
          </p:nvSpPr>
          <p:spPr bwMode="auto">
            <a:xfrm>
              <a:off x="4858500" y="5714830"/>
              <a:ext cx="350473" cy="350473"/>
            </a:xfrm>
            <a:custGeom>
              <a:avLst/>
              <a:gdLst>
                <a:gd name="T0" fmla="*/ 71 w 259"/>
                <a:gd name="T1" fmla="*/ 0 h 259"/>
                <a:gd name="T2" fmla="*/ 76 w 259"/>
                <a:gd name="T3" fmla="*/ 1 h 259"/>
                <a:gd name="T4" fmla="*/ 81 w 259"/>
                <a:gd name="T5" fmla="*/ 3 h 259"/>
                <a:gd name="T6" fmla="*/ 85 w 259"/>
                <a:gd name="T7" fmla="*/ 7 h 259"/>
                <a:gd name="T8" fmla="*/ 88 w 259"/>
                <a:gd name="T9" fmla="*/ 12 h 259"/>
                <a:gd name="T10" fmla="*/ 86 w 259"/>
                <a:gd name="T11" fmla="*/ 19 h 259"/>
                <a:gd name="T12" fmla="*/ 34 w 259"/>
                <a:gd name="T13" fmla="*/ 226 h 259"/>
                <a:gd name="T14" fmla="*/ 242 w 259"/>
                <a:gd name="T15" fmla="*/ 172 h 259"/>
                <a:gd name="T16" fmla="*/ 247 w 259"/>
                <a:gd name="T17" fmla="*/ 172 h 259"/>
                <a:gd name="T18" fmla="*/ 252 w 259"/>
                <a:gd name="T19" fmla="*/ 174 h 259"/>
                <a:gd name="T20" fmla="*/ 257 w 259"/>
                <a:gd name="T21" fmla="*/ 177 h 259"/>
                <a:gd name="T22" fmla="*/ 259 w 259"/>
                <a:gd name="T23" fmla="*/ 183 h 259"/>
                <a:gd name="T24" fmla="*/ 259 w 259"/>
                <a:gd name="T25" fmla="*/ 190 h 259"/>
                <a:gd name="T26" fmla="*/ 257 w 259"/>
                <a:gd name="T27" fmla="*/ 195 h 259"/>
                <a:gd name="T28" fmla="*/ 254 w 259"/>
                <a:gd name="T29" fmla="*/ 198 h 259"/>
                <a:gd name="T30" fmla="*/ 249 w 259"/>
                <a:gd name="T31" fmla="*/ 200 h 259"/>
                <a:gd name="T32" fmla="*/ 19 w 259"/>
                <a:gd name="T33" fmla="*/ 259 h 259"/>
                <a:gd name="T34" fmla="*/ 15 w 259"/>
                <a:gd name="T35" fmla="*/ 259 h 259"/>
                <a:gd name="T36" fmla="*/ 10 w 259"/>
                <a:gd name="T37" fmla="*/ 259 h 259"/>
                <a:gd name="T38" fmla="*/ 5 w 259"/>
                <a:gd name="T39" fmla="*/ 255 h 259"/>
                <a:gd name="T40" fmla="*/ 2 w 259"/>
                <a:gd name="T41" fmla="*/ 252 h 259"/>
                <a:gd name="T42" fmla="*/ 0 w 259"/>
                <a:gd name="T43" fmla="*/ 247 h 259"/>
                <a:gd name="T44" fmla="*/ 2 w 259"/>
                <a:gd name="T45" fmla="*/ 241 h 259"/>
                <a:gd name="T46" fmla="*/ 59 w 259"/>
                <a:gd name="T47" fmla="*/ 12 h 259"/>
                <a:gd name="T48" fmla="*/ 62 w 259"/>
                <a:gd name="T49" fmla="*/ 7 h 259"/>
                <a:gd name="T50" fmla="*/ 66 w 259"/>
                <a:gd name="T51" fmla="*/ 1 h 259"/>
                <a:gd name="T52" fmla="*/ 71 w 259"/>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9" h="259">
                  <a:moveTo>
                    <a:pt x="71" y="0"/>
                  </a:moveTo>
                  <a:lnTo>
                    <a:pt x="76" y="1"/>
                  </a:lnTo>
                  <a:lnTo>
                    <a:pt x="81" y="3"/>
                  </a:lnTo>
                  <a:lnTo>
                    <a:pt x="85" y="7"/>
                  </a:lnTo>
                  <a:lnTo>
                    <a:pt x="88" y="12"/>
                  </a:lnTo>
                  <a:lnTo>
                    <a:pt x="86" y="19"/>
                  </a:lnTo>
                  <a:lnTo>
                    <a:pt x="34" y="226"/>
                  </a:lnTo>
                  <a:lnTo>
                    <a:pt x="242" y="172"/>
                  </a:lnTo>
                  <a:lnTo>
                    <a:pt x="247" y="172"/>
                  </a:lnTo>
                  <a:lnTo>
                    <a:pt x="252" y="174"/>
                  </a:lnTo>
                  <a:lnTo>
                    <a:pt x="257" y="177"/>
                  </a:lnTo>
                  <a:lnTo>
                    <a:pt x="259" y="183"/>
                  </a:lnTo>
                  <a:lnTo>
                    <a:pt x="259" y="190"/>
                  </a:lnTo>
                  <a:lnTo>
                    <a:pt x="257" y="195"/>
                  </a:lnTo>
                  <a:lnTo>
                    <a:pt x="254" y="198"/>
                  </a:lnTo>
                  <a:lnTo>
                    <a:pt x="249" y="200"/>
                  </a:lnTo>
                  <a:lnTo>
                    <a:pt x="19" y="259"/>
                  </a:lnTo>
                  <a:lnTo>
                    <a:pt x="15" y="259"/>
                  </a:lnTo>
                  <a:lnTo>
                    <a:pt x="10" y="259"/>
                  </a:lnTo>
                  <a:lnTo>
                    <a:pt x="5" y="255"/>
                  </a:lnTo>
                  <a:lnTo>
                    <a:pt x="2" y="252"/>
                  </a:lnTo>
                  <a:lnTo>
                    <a:pt x="0" y="247"/>
                  </a:lnTo>
                  <a:lnTo>
                    <a:pt x="2" y="241"/>
                  </a:lnTo>
                  <a:lnTo>
                    <a:pt x="59" y="12"/>
                  </a:lnTo>
                  <a:lnTo>
                    <a:pt x="62" y="7"/>
                  </a:lnTo>
                  <a:lnTo>
                    <a:pt x="66" y="1"/>
                  </a:lnTo>
                  <a:lnTo>
                    <a:pt x="71"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36"/>
            <p:cNvSpPr>
              <a:spLocks/>
            </p:cNvSpPr>
            <p:nvPr/>
          </p:nvSpPr>
          <p:spPr bwMode="auto">
            <a:xfrm>
              <a:off x="4965402" y="5721596"/>
              <a:ext cx="246278" cy="244925"/>
            </a:xfrm>
            <a:custGeom>
              <a:avLst/>
              <a:gdLst>
                <a:gd name="T0" fmla="*/ 16 w 182"/>
                <a:gd name="T1" fmla="*/ 0 h 181"/>
                <a:gd name="T2" fmla="*/ 21 w 182"/>
                <a:gd name="T3" fmla="*/ 2 h 181"/>
                <a:gd name="T4" fmla="*/ 25 w 182"/>
                <a:gd name="T5" fmla="*/ 3 h 181"/>
                <a:gd name="T6" fmla="*/ 178 w 182"/>
                <a:gd name="T7" fmla="*/ 157 h 181"/>
                <a:gd name="T8" fmla="*/ 182 w 182"/>
                <a:gd name="T9" fmla="*/ 162 h 181"/>
                <a:gd name="T10" fmla="*/ 182 w 182"/>
                <a:gd name="T11" fmla="*/ 167 h 181"/>
                <a:gd name="T12" fmla="*/ 182 w 182"/>
                <a:gd name="T13" fmla="*/ 172 h 181"/>
                <a:gd name="T14" fmla="*/ 178 w 182"/>
                <a:gd name="T15" fmla="*/ 178 h 181"/>
                <a:gd name="T16" fmla="*/ 173 w 182"/>
                <a:gd name="T17" fmla="*/ 179 h 181"/>
                <a:gd name="T18" fmla="*/ 168 w 182"/>
                <a:gd name="T19" fmla="*/ 181 h 181"/>
                <a:gd name="T20" fmla="*/ 163 w 182"/>
                <a:gd name="T21" fmla="*/ 179 h 181"/>
                <a:gd name="T22" fmla="*/ 158 w 182"/>
                <a:gd name="T23" fmla="*/ 178 h 181"/>
                <a:gd name="T24" fmla="*/ 6 w 182"/>
                <a:gd name="T25" fmla="*/ 24 h 181"/>
                <a:gd name="T26" fmla="*/ 2 w 182"/>
                <a:gd name="T27" fmla="*/ 19 h 181"/>
                <a:gd name="T28" fmla="*/ 0 w 182"/>
                <a:gd name="T29" fmla="*/ 14 h 181"/>
                <a:gd name="T30" fmla="*/ 2 w 182"/>
                <a:gd name="T31" fmla="*/ 8 h 181"/>
                <a:gd name="T32" fmla="*/ 6 w 182"/>
                <a:gd name="T33" fmla="*/ 3 h 181"/>
                <a:gd name="T34" fmla="*/ 9 w 182"/>
                <a:gd name="T35" fmla="*/ 2 h 181"/>
                <a:gd name="T36" fmla="*/ 16 w 182"/>
                <a:gd name="T3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81">
                  <a:moveTo>
                    <a:pt x="16" y="0"/>
                  </a:moveTo>
                  <a:lnTo>
                    <a:pt x="21" y="2"/>
                  </a:lnTo>
                  <a:lnTo>
                    <a:pt x="25" y="3"/>
                  </a:lnTo>
                  <a:lnTo>
                    <a:pt x="178" y="157"/>
                  </a:lnTo>
                  <a:lnTo>
                    <a:pt x="182" y="162"/>
                  </a:lnTo>
                  <a:lnTo>
                    <a:pt x="182" y="167"/>
                  </a:lnTo>
                  <a:lnTo>
                    <a:pt x="182" y="172"/>
                  </a:lnTo>
                  <a:lnTo>
                    <a:pt x="178" y="178"/>
                  </a:lnTo>
                  <a:lnTo>
                    <a:pt x="173" y="179"/>
                  </a:lnTo>
                  <a:lnTo>
                    <a:pt x="168" y="181"/>
                  </a:lnTo>
                  <a:lnTo>
                    <a:pt x="163" y="179"/>
                  </a:lnTo>
                  <a:lnTo>
                    <a:pt x="158" y="178"/>
                  </a:lnTo>
                  <a:lnTo>
                    <a:pt x="6" y="24"/>
                  </a:lnTo>
                  <a:lnTo>
                    <a:pt x="2" y="19"/>
                  </a:lnTo>
                  <a:lnTo>
                    <a:pt x="0" y="14"/>
                  </a:lnTo>
                  <a:lnTo>
                    <a:pt x="2" y="8"/>
                  </a:lnTo>
                  <a:lnTo>
                    <a:pt x="6" y="3"/>
                  </a:lnTo>
                  <a:lnTo>
                    <a:pt x="9" y="2"/>
                  </a:lnTo>
                  <a:lnTo>
                    <a:pt x="16"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37"/>
            <p:cNvSpPr>
              <a:spLocks/>
            </p:cNvSpPr>
            <p:nvPr/>
          </p:nvSpPr>
          <p:spPr bwMode="auto">
            <a:xfrm>
              <a:off x="4913981" y="5873152"/>
              <a:ext cx="138024" cy="140730"/>
            </a:xfrm>
            <a:custGeom>
              <a:avLst/>
              <a:gdLst>
                <a:gd name="T0" fmla="*/ 14 w 102"/>
                <a:gd name="T1" fmla="*/ 0 h 104"/>
                <a:gd name="T2" fmla="*/ 19 w 102"/>
                <a:gd name="T3" fmla="*/ 2 h 104"/>
                <a:gd name="T4" fmla="*/ 25 w 102"/>
                <a:gd name="T5" fmla="*/ 4 h 104"/>
                <a:gd name="T6" fmla="*/ 99 w 102"/>
                <a:gd name="T7" fmla="*/ 79 h 104"/>
                <a:gd name="T8" fmla="*/ 102 w 102"/>
                <a:gd name="T9" fmla="*/ 83 h 104"/>
                <a:gd name="T10" fmla="*/ 102 w 102"/>
                <a:gd name="T11" fmla="*/ 88 h 104"/>
                <a:gd name="T12" fmla="*/ 102 w 102"/>
                <a:gd name="T13" fmla="*/ 95 h 104"/>
                <a:gd name="T14" fmla="*/ 99 w 102"/>
                <a:gd name="T15" fmla="*/ 98 h 104"/>
                <a:gd name="T16" fmla="*/ 94 w 102"/>
                <a:gd name="T17" fmla="*/ 102 h 104"/>
                <a:gd name="T18" fmla="*/ 88 w 102"/>
                <a:gd name="T19" fmla="*/ 104 h 104"/>
                <a:gd name="T20" fmla="*/ 83 w 102"/>
                <a:gd name="T21" fmla="*/ 102 h 104"/>
                <a:gd name="T22" fmla="*/ 78 w 102"/>
                <a:gd name="T23" fmla="*/ 98 h 104"/>
                <a:gd name="T24" fmla="*/ 4 w 102"/>
                <a:gd name="T25" fmla="*/ 24 h 104"/>
                <a:gd name="T26" fmla="*/ 0 w 102"/>
                <a:gd name="T27" fmla="*/ 19 h 104"/>
                <a:gd name="T28" fmla="*/ 0 w 102"/>
                <a:gd name="T29" fmla="*/ 14 h 104"/>
                <a:gd name="T30" fmla="*/ 0 w 102"/>
                <a:gd name="T31" fmla="*/ 9 h 104"/>
                <a:gd name="T32" fmla="*/ 4 w 102"/>
                <a:gd name="T33" fmla="*/ 4 h 104"/>
                <a:gd name="T34" fmla="*/ 9 w 102"/>
                <a:gd name="T35" fmla="*/ 2 h 104"/>
                <a:gd name="T36" fmla="*/ 14 w 10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04">
                  <a:moveTo>
                    <a:pt x="14" y="0"/>
                  </a:moveTo>
                  <a:lnTo>
                    <a:pt x="19" y="2"/>
                  </a:lnTo>
                  <a:lnTo>
                    <a:pt x="25" y="4"/>
                  </a:lnTo>
                  <a:lnTo>
                    <a:pt x="99" y="79"/>
                  </a:lnTo>
                  <a:lnTo>
                    <a:pt x="102" y="83"/>
                  </a:lnTo>
                  <a:lnTo>
                    <a:pt x="102" y="88"/>
                  </a:lnTo>
                  <a:lnTo>
                    <a:pt x="102" y="95"/>
                  </a:lnTo>
                  <a:lnTo>
                    <a:pt x="99" y="98"/>
                  </a:lnTo>
                  <a:lnTo>
                    <a:pt x="94" y="102"/>
                  </a:lnTo>
                  <a:lnTo>
                    <a:pt x="88" y="104"/>
                  </a:lnTo>
                  <a:lnTo>
                    <a:pt x="83" y="102"/>
                  </a:lnTo>
                  <a:lnTo>
                    <a:pt x="78" y="98"/>
                  </a:lnTo>
                  <a:lnTo>
                    <a:pt x="4" y="24"/>
                  </a:lnTo>
                  <a:lnTo>
                    <a:pt x="0" y="19"/>
                  </a:lnTo>
                  <a:lnTo>
                    <a:pt x="0" y="14"/>
                  </a:lnTo>
                  <a:lnTo>
                    <a:pt x="0" y="9"/>
                  </a:lnTo>
                  <a:lnTo>
                    <a:pt x="4" y="4"/>
                  </a:lnTo>
                  <a:lnTo>
                    <a:pt x="9" y="2"/>
                  </a:lnTo>
                  <a:lnTo>
                    <a:pt x="14"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38"/>
            <p:cNvSpPr>
              <a:spLocks/>
            </p:cNvSpPr>
            <p:nvPr/>
          </p:nvSpPr>
          <p:spPr bwMode="auto">
            <a:xfrm>
              <a:off x="5257688" y="5644465"/>
              <a:ext cx="423545" cy="420838"/>
            </a:xfrm>
            <a:custGeom>
              <a:avLst/>
              <a:gdLst>
                <a:gd name="T0" fmla="*/ 178 w 313"/>
                <a:gd name="T1" fmla="*/ 0 h 311"/>
                <a:gd name="T2" fmla="*/ 183 w 313"/>
                <a:gd name="T3" fmla="*/ 0 h 311"/>
                <a:gd name="T4" fmla="*/ 188 w 313"/>
                <a:gd name="T5" fmla="*/ 3 h 311"/>
                <a:gd name="T6" fmla="*/ 297 w 313"/>
                <a:gd name="T7" fmla="*/ 112 h 311"/>
                <a:gd name="T8" fmla="*/ 308 w 313"/>
                <a:gd name="T9" fmla="*/ 128 h 311"/>
                <a:gd name="T10" fmla="*/ 313 w 313"/>
                <a:gd name="T11" fmla="*/ 145 h 311"/>
                <a:gd name="T12" fmla="*/ 311 w 313"/>
                <a:gd name="T13" fmla="*/ 160 h 311"/>
                <a:gd name="T14" fmla="*/ 302 w 313"/>
                <a:gd name="T15" fmla="*/ 174 h 311"/>
                <a:gd name="T16" fmla="*/ 176 w 313"/>
                <a:gd name="T17" fmla="*/ 300 h 311"/>
                <a:gd name="T18" fmla="*/ 171 w 313"/>
                <a:gd name="T19" fmla="*/ 305 h 311"/>
                <a:gd name="T20" fmla="*/ 164 w 313"/>
                <a:gd name="T21" fmla="*/ 309 h 311"/>
                <a:gd name="T22" fmla="*/ 157 w 313"/>
                <a:gd name="T23" fmla="*/ 311 h 311"/>
                <a:gd name="T24" fmla="*/ 150 w 313"/>
                <a:gd name="T25" fmla="*/ 311 h 311"/>
                <a:gd name="T26" fmla="*/ 145 w 313"/>
                <a:gd name="T27" fmla="*/ 311 h 311"/>
                <a:gd name="T28" fmla="*/ 128 w 313"/>
                <a:gd name="T29" fmla="*/ 305 h 311"/>
                <a:gd name="T30" fmla="*/ 114 w 313"/>
                <a:gd name="T31" fmla="*/ 295 h 311"/>
                <a:gd name="T32" fmla="*/ 5 w 313"/>
                <a:gd name="T33" fmla="*/ 186 h 311"/>
                <a:gd name="T34" fmla="*/ 2 w 313"/>
                <a:gd name="T35" fmla="*/ 183 h 311"/>
                <a:gd name="T36" fmla="*/ 0 w 313"/>
                <a:gd name="T37" fmla="*/ 176 h 311"/>
                <a:gd name="T38" fmla="*/ 2 w 313"/>
                <a:gd name="T39" fmla="*/ 171 h 311"/>
                <a:gd name="T40" fmla="*/ 5 w 313"/>
                <a:gd name="T41" fmla="*/ 167 h 311"/>
                <a:gd name="T42" fmla="*/ 11 w 313"/>
                <a:gd name="T43" fmla="*/ 164 h 311"/>
                <a:gd name="T44" fmla="*/ 16 w 313"/>
                <a:gd name="T45" fmla="*/ 162 h 311"/>
                <a:gd name="T46" fmla="*/ 21 w 313"/>
                <a:gd name="T47" fmla="*/ 164 h 311"/>
                <a:gd name="T48" fmla="*/ 26 w 313"/>
                <a:gd name="T49" fmla="*/ 167 h 311"/>
                <a:gd name="T50" fmla="*/ 133 w 313"/>
                <a:gd name="T51" fmla="*/ 274 h 311"/>
                <a:gd name="T52" fmla="*/ 138 w 313"/>
                <a:gd name="T53" fmla="*/ 280 h 311"/>
                <a:gd name="T54" fmla="*/ 144 w 313"/>
                <a:gd name="T55" fmla="*/ 281 h 311"/>
                <a:gd name="T56" fmla="*/ 149 w 313"/>
                <a:gd name="T57" fmla="*/ 283 h 311"/>
                <a:gd name="T58" fmla="*/ 150 w 313"/>
                <a:gd name="T59" fmla="*/ 283 h 311"/>
                <a:gd name="T60" fmla="*/ 154 w 313"/>
                <a:gd name="T61" fmla="*/ 281 h 311"/>
                <a:gd name="T62" fmla="*/ 156 w 313"/>
                <a:gd name="T63" fmla="*/ 280 h 311"/>
                <a:gd name="T64" fmla="*/ 282 w 313"/>
                <a:gd name="T65" fmla="*/ 155 h 311"/>
                <a:gd name="T66" fmla="*/ 283 w 313"/>
                <a:gd name="T67" fmla="*/ 152 h 311"/>
                <a:gd name="T68" fmla="*/ 285 w 313"/>
                <a:gd name="T69" fmla="*/ 147 h 311"/>
                <a:gd name="T70" fmla="*/ 283 w 313"/>
                <a:gd name="T71" fmla="*/ 143 h 311"/>
                <a:gd name="T72" fmla="*/ 282 w 313"/>
                <a:gd name="T73" fmla="*/ 136 h 311"/>
                <a:gd name="T74" fmla="*/ 276 w 313"/>
                <a:gd name="T75" fmla="*/ 133 h 311"/>
                <a:gd name="T76" fmla="*/ 168 w 313"/>
                <a:gd name="T77" fmla="*/ 24 h 311"/>
                <a:gd name="T78" fmla="*/ 166 w 313"/>
                <a:gd name="T79" fmla="*/ 19 h 311"/>
                <a:gd name="T80" fmla="*/ 164 w 313"/>
                <a:gd name="T81" fmla="*/ 14 h 311"/>
                <a:gd name="T82" fmla="*/ 166 w 313"/>
                <a:gd name="T83" fmla="*/ 8 h 311"/>
                <a:gd name="T84" fmla="*/ 168 w 313"/>
                <a:gd name="T85" fmla="*/ 3 h 311"/>
                <a:gd name="T86" fmla="*/ 173 w 313"/>
                <a:gd name="T87" fmla="*/ 0 h 311"/>
                <a:gd name="T88" fmla="*/ 178 w 313"/>
                <a:gd name="T8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3" h="311">
                  <a:moveTo>
                    <a:pt x="178" y="0"/>
                  </a:moveTo>
                  <a:lnTo>
                    <a:pt x="183" y="0"/>
                  </a:lnTo>
                  <a:lnTo>
                    <a:pt x="188" y="3"/>
                  </a:lnTo>
                  <a:lnTo>
                    <a:pt x="297" y="112"/>
                  </a:lnTo>
                  <a:lnTo>
                    <a:pt x="308" y="128"/>
                  </a:lnTo>
                  <a:lnTo>
                    <a:pt x="313" y="145"/>
                  </a:lnTo>
                  <a:lnTo>
                    <a:pt x="311" y="160"/>
                  </a:lnTo>
                  <a:lnTo>
                    <a:pt x="302" y="174"/>
                  </a:lnTo>
                  <a:lnTo>
                    <a:pt x="176" y="300"/>
                  </a:lnTo>
                  <a:lnTo>
                    <a:pt x="171" y="305"/>
                  </a:lnTo>
                  <a:lnTo>
                    <a:pt x="164" y="309"/>
                  </a:lnTo>
                  <a:lnTo>
                    <a:pt x="157" y="311"/>
                  </a:lnTo>
                  <a:lnTo>
                    <a:pt x="150" y="311"/>
                  </a:lnTo>
                  <a:lnTo>
                    <a:pt x="145" y="311"/>
                  </a:lnTo>
                  <a:lnTo>
                    <a:pt x="128" y="305"/>
                  </a:lnTo>
                  <a:lnTo>
                    <a:pt x="114" y="295"/>
                  </a:lnTo>
                  <a:lnTo>
                    <a:pt x="5" y="186"/>
                  </a:lnTo>
                  <a:lnTo>
                    <a:pt x="2" y="183"/>
                  </a:lnTo>
                  <a:lnTo>
                    <a:pt x="0" y="176"/>
                  </a:lnTo>
                  <a:lnTo>
                    <a:pt x="2" y="171"/>
                  </a:lnTo>
                  <a:lnTo>
                    <a:pt x="5" y="167"/>
                  </a:lnTo>
                  <a:lnTo>
                    <a:pt x="11" y="164"/>
                  </a:lnTo>
                  <a:lnTo>
                    <a:pt x="16" y="162"/>
                  </a:lnTo>
                  <a:lnTo>
                    <a:pt x="21" y="164"/>
                  </a:lnTo>
                  <a:lnTo>
                    <a:pt x="26" y="167"/>
                  </a:lnTo>
                  <a:lnTo>
                    <a:pt x="133" y="274"/>
                  </a:lnTo>
                  <a:lnTo>
                    <a:pt x="138" y="280"/>
                  </a:lnTo>
                  <a:lnTo>
                    <a:pt x="144" y="281"/>
                  </a:lnTo>
                  <a:lnTo>
                    <a:pt x="149" y="283"/>
                  </a:lnTo>
                  <a:lnTo>
                    <a:pt x="150" y="283"/>
                  </a:lnTo>
                  <a:lnTo>
                    <a:pt x="154" y="281"/>
                  </a:lnTo>
                  <a:lnTo>
                    <a:pt x="156" y="280"/>
                  </a:lnTo>
                  <a:lnTo>
                    <a:pt x="282" y="155"/>
                  </a:lnTo>
                  <a:lnTo>
                    <a:pt x="283" y="152"/>
                  </a:lnTo>
                  <a:lnTo>
                    <a:pt x="285" y="147"/>
                  </a:lnTo>
                  <a:lnTo>
                    <a:pt x="283" y="143"/>
                  </a:lnTo>
                  <a:lnTo>
                    <a:pt x="282" y="136"/>
                  </a:lnTo>
                  <a:lnTo>
                    <a:pt x="276" y="133"/>
                  </a:lnTo>
                  <a:lnTo>
                    <a:pt x="168" y="24"/>
                  </a:lnTo>
                  <a:lnTo>
                    <a:pt x="166" y="19"/>
                  </a:lnTo>
                  <a:lnTo>
                    <a:pt x="164" y="14"/>
                  </a:lnTo>
                  <a:lnTo>
                    <a:pt x="166" y="8"/>
                  </a:lnTo>
                  <a:lnTo>
                    <a:pt x="168" y="3"/>
                  </a:lnTo>
                  <a:lnTo>
                    <a:pt x="173" y="0"/>
                  </a:lnTo>
                  <a:lnTo>
                    <a:pt x="17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39"/>
            <p:cNvSpPr>
              <a:spLocks/>
            </p:cNvSpPr>
            <p:nvPr/>
          </p:nvSpPr>
          <p:spPr bwMode="auto">
            <a:xfrm>
              <a:off x="4855794" y="5239866"/>
              <a:ext cx="420839" cy="427603"/>
            </a:xfrm>
            <a:custGeom>
              <a:avLst/>
              <a:gdLst>
                <a:gd name="T0" fmla="*/ 168 w 311"/>
                <a:gd name="T1" fmla="*/ 0 h 316"/>
                <a:gd name="T2" fmla="*/ 185 w 311"/>
                <a:gd name="T3" fmla="*/ 5 h 316"/>
                <a:gd name="T4" fmla="*/ 199 w 311"/>
                <a:gd name="T5" fmla="*/ 16 h 316"/>
                <a:gd name="T6" fmla="*/ 308 w 311"/>
                <a:gd name="T7" fmla="*/ 124 h 316"/>
                <a:gd name="T8" fmla="*/ 311 w 311"/>
                <a:gd name="T9" fmla="*/ 130 h 316"/>
                <a:gd name="T10" fmla="*/ 311 w 311"/>
                <a:gd name="T11" fmla="*/ 135 h 316"/>
                <a:gd name="T12" fmla="*/ 311 w 311"/>
                <a:gd name="T13" fmla="*/ 140 h 316"/>
                <a:gd name="T14" fmla="*/ 308 w 311"/>
                <a:gd name="T15" fmla="*/ 145 h 316"/>
                <a:gd name="T16" fmla="*/ 302 w 311"/>
                <a:gd name="T17" fmla="*/ 147 h 316"/>
                <a:gd name="T18" fmla="*/ 297 w 311"/>
                <a:gd name="T19" fmla="*/ 149 h 316"/>
                <a:gd name="T20" fmla="*/ 292 w 311"/>
                <a:gd name="T21" fmla="*/ 147 h 316"/>
                <a:gd name="T22" fmla="*/ 287 w 311"/>
                <a:gd name="T23" fmla="*/ 145 h 316"/>
                <a:gd name="T24" fmla="*/ 180 w 311"/>
                <a:gd name="T25" fmla="*/ 36 h 316"/>
                <a:gd name="T26" fmla="*/ 175 w 311"/>
                <a:gd name="T27" fmla="*/ 33 h 316"/>
                <a:gd name="T28" fmla="*/ 169 w 311"/>
                <a:gd name="T29" fmla="*/ 29 h 316"/>
                <a:gd name="T30" fmla="*/ 164 w 311"/>
                <a:gd name="T31" fmla="*/ 29 h 316"/>
                <a:gd name="T32" fmla="*/ 163 w 311"/>
                <a:gd name="T33" fmla="*/ 28 h 316"/>
                <a:gd name="T34" fmla="*/ 159 w 311"/>
                <a:gd name="T35" fmla="*/ 29 h 316"/>
                <a:gd name="T36" fmla="*/ 156 w 311"/>
                <a:gd name="T37" fmla="*/ 31 h 316"/>
                <a:gd name="T38" fmla="*/ 31 w 311"/>
                <a:gd name="T39" fmla="*/ 157 h 316"/>
                <a:gd name="T40" fmla="*/ 30 w 311"/>
                <a:gd name="T41" fmla="*/ 159 h 316"/>
                <a:gd name="T42" fmla="*/ 28 w 311"/>
                <a:gd name="T43" fmla="*/ 162 h 316"/>
                <a:gd name="T44" fmla="*/ 28 w 311"/>
                <a:gd name="T45" fmla="*/ 166 h 316"/>
                <a:gd name="T46" fmla="*/ 30 w 311"/>
                <a:gd name="T47" fmla="*/ 169 h 316"/>
                <a:gd name="T48" fmla="*/ 33 w 311"/>
                <a:gd name="T49" fmla="*/ 175 h 316"/>
                <a:gd name="T50" fmla="*/ 36 w 311"/>
                <a:gd name="T51" fmla="*/ 180 h 316"/>
                <a:gd name="T52" fmla="*/ 149 w 311"/>
                <a:gd name="T53" fmla="*/ 292 h 316"/>
                <a:gd name="T54" fmla="*/ 150 w 311"/>
                <a:gd name="T55" fmla="*/ 295 h 316"/>
                <a:gd name="T56" fmla="*/ 152 w 311"/>
                <a:gd name="T57" fmla="*/ 301 h 316"/>
                <a:gd name="T58" fmla="*/ 150 w 311"/>
                <a:gd name="T59" fmla="*/ 307 h 316"/>
                <a:gd name="T60" fmla="*/ 149 w 311"/>
                <a:gd name="T61" fmla="*/ 311 h 316"/>
                <a:gd name="T62" fmla="*/ 144 w 311"/>
                <a:gd name="T63" fmla="*/ 314 h 316"/>
                <a:gd name="T64" fmla="*/ 138 w 311"/>
                <a:gd name="T65" fmla="*/ 316 h 316"/>
                <a:gd name="T66" fmla="*/ 133 w 311"/>
                <a:gd name="T67" fmla="*/ 314 h 316"/>
                <a:gd name="T68" fmla="*/ 128 w 311"/>
                <a:gd name="T69" fmla="*/ 311 h 316"/>
                <a:gd name="T70" fmla="*/ 16 w 311"/>
                <a:gd name="T71" fmla="*/ 199 h 316"/>
                <a:gd name="T72" fmla="*/ 5 w 311"/>
                <a:gd name="T73" fmla="*/ 185 h 316"/>
                <a:gd name="T74" fmla="*/ 0 w 311"/>
                <a:gd name="T75" fmla="*/ 169 h 316"/>
                <a:gd name="T76" fmla="*/ 2 w 311"/>
                <a:gd name="T77" fmla="*/ 150 h 316"/>
                <a:gd name="T78" fmla="*/ 11 w 311"/>
                <a:gd name="T79" fmla="*/ 137 h 316"/>
                <a:gd name="T80" fmla="*/ 137 w 311"/>
                <a:gd name="T81" fmla="*/ 10 h 316"/>
                <a:gd name="T82" fmla="*/ 150 w 311"/>
                <a:gd name="T83" fmla="*/ 2 h 316"/>
                <a:gd name="T84" fmla="*/ 168 w 311"/>
                <a:gd name="T8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16">
                  <a:moveTo>
                    <a:pt x="168" y="0"/>
                  </a:moveTo>
                  <a:lnTo>
                    <a:pt x="185" y="5"/>
                  </a:lnTo>
                  <a:lnTo>
                    <a:pt x="199" y="16"/>
                  </a:lnTo>
                  <a:lnTo>
                    <a:pt x="308" y="124"/>
                  </a:lnTo>
                  <a:lnTo>
                    <a:pt x="311" y="130"/>
                  </a:lnTo>
                  <a:lnTo>
                    <a:pt x="311" y="135"/>
                  </a:lnTo>
                  <a:lnTo>
                    <a:pt x="311" y="140"/>
                  </a:lnTo>
                  <a:lnTo>
                    <a:pt x="308" y="145"/>
                  </a:lnTo>
                  <a:lnTo>
                    <a:pt x="302" y="147"/>
                  </a:lnTo>
                  <a:lnTo>
                    <a:pt x="297" y="149"/>
                  </a:lnTo>
                  <a:lnTo>
                    <a:pt x="292" y="147"/>
                  </a:lnTo>
                  <a:lnTo>
                    <a:pt x="287" y="145"/>
                  </a:lnTo>
                  <a:lnTo>
                    <a:pt x="180" y="36"/>
                  </a:lnTo>
                  <a:lnTo>
                    <a:pt x="175" y="33"/>
                  </a:lnTo>
                  <a:lnTo>
                    <a:pt x="169" y="29"/>
                  </a:lnTo>
                  <a:lnTo>
                    <a:pt x="164" y="29"/>
                  </a:lnTo>
                  <a:lnTo>
                    <a:pt x="163" y="28"/>
                  </a:lnTo>
                  <a:lnTo>
                    <a:pt x="159" y="29"/>
                  </a:lnTo>
                  <a:lnTo>
                    <a:pt x="156" y="31"/>
                  </a:lnTo>
                  <a:lnTo>
                    <a:pt x="31" y="157"/>
                  </a:lnTo>
                  <a:lnTo>
                    <a:pt x="30" y="159"/>
                  </a:lnTo>
                  <a:lnTo>
                    <a:pt x="28" y="162"/>
                  </a:lnTo>
                  <a:lnTo>
                    <a:pt x="28" y="166"/>
                  </a:lnTo>
                  <a:lnTo>
                    <a:pt x="30" y="169"/>
                  </a:lnTo>
                  <a:lnTo>
                    <a:pt x="33" y="175"/>
                  </a:lnTo>
                  <a:lnTo>
                    <a:pt x="36" y="180"/>
                  </a:lnTo>
                  <a:lnTo>
                    <a:pt x="149" y="292"/>
                  </a:lnTo>
                  <a:lnTo>
                    <a:pt x="150" y="295"/>
                  </a:lnTo>
                  <a:lnTo>
                    <a:pt x="152" y="301"/>
                  </a:lnTo>
                  <a:lnTo>
                    <a:pt x="150" y="307"/>
                  </a:lnTo>
                  <a:lnTo>
                    <a:pt x="149" y="311"/>
                  </a:lnTo>
                  <a:lnTo>
                    <a:pt x="144" y="314"/>
                  </a:lnTo>
                  <a:lnTo>
                    <a:pt x="138" y="316"/>
                  </a:lnTo>
                  <a:lnTo>
                    <a:pt x="133" y="314"/>
                  </a:lnTo>
                  <a:lnTo>
                    <a:pt x="128" y="311"/>
                  </a:lnTo>
                  <a:lnTo>
                    <a:pt x="16" y="199"/>
                  </a:lnTo>
                  <a:lnTo>
                    <a:pt x="5" y="185"/>
                  </a:lnTo>
                  <a:lnTo>
                    <a:pt x="0" y="169"/>
                  </a:lnTo>
                  <a:lnTo>
                    <a:pt x="2" y="150"/>
                  </a:lnTo>
                  <a:lnTo>
                    <a:pt x="11" y="137"/>
                  </a:lnTo>
                  <a:lnTo>
                    <a:pt x="137" y="10"/>
                  </a:lnTo>
                  <a:lnTo>
                    <a:pt x="150" y="2"/>
                  </a:lnTo>
                  <a:lnTo>
                    <a:pt x="16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40"/>
            <p:cNvSpPr>
              <a:spLocks/>
            </p:cNvSpPr>
            <p:nvPr/>
          </p:nvSpPr>
          <p:spPr bwMode="auto">
            <a:xfrm>
              <a:off x="5012763" y="5396834"/>
              <a:ext cx="79838" cy="79838"/>
            </a:xfrm>
            <a:custGeom>
              <a:avLst/>
              <a:gdLst>
                <a:gd name="T0" fmla="*/ 21 w 59"/>
                <a:gd name="T1" fmla="*/ 0 h 59"/>
                <a:gd name="T2" fmla="*/ 36 w 59"/>
                <a:gd name="T3" fmla="*/ 0 h 59"/>
                <a:gd name="T4" fmla="*/ 50 w 59"/>
                <a:gd name="T5" fmla="*/ 8 h 59"/>
                <a:gd name="T6" fmla="*/ 59 w 59"/>
                <a:gd name="T7" fmla="*/ 22 h 59"/>
                <a:gd name="T8" fmla="*/ 59 w 59"/>
                <a:gd name="T9" fmla="*/ 36 h 59"/>
                <a:gd name="T10" fmla="*/ 50 w 59"/>
                <a:gd name="T11" fmla="*/ 50 h 59"/>
                <a:gd name="T12" fmla="*/ 36 w 59"/>
                <a:gd name="T13" fmla="*/ 59 h 59"/>
                <a:gd name="T14" fmla="*/ 21 w 59"/>
                <a:gd name="T15" fmla="*/ 59 h 59"/>
                <a:gd name="T16" fmla="*/ 9 w 59"/>
                <a:gd name="T17" fmla="*/ 50 h 59"/>
                <a:gd name="T18" fmla="*/ 0 w 59"/>
                <a:gd name="T19" fmla="*/ 36 h 59"/>
                <a:gd name="T20" fmla="*/ 0 w 59"/>
                <a:gd name="T21" fmla="*/ 22 h 59"/>
                <a:gd name="T22" fmla="*/ 9 w 59"/>
                <a:gd name="T23" fmla="*/ 8 h 59"/>
                <a:gd name="T24" fmla="*/ 21 w 59"/>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21" y="0"/>
                  </a:moveTo>
                  <a:lnTo>
                    <a:pt x="36" y="0"/>
                  </a:lnTo>
                  <a:lnTo>
                    <a:pt x="50" y="8"/>
                  </a:lnTo>
                  <a:lnTo>
                    <a:pt x="59" y="22"/>
                  </a:lnTo>
                  <a:lnTo>
                    <a:pt x="59" y="36"/>
                  </a:lnTo>
                  <a:lnTo>
                    <a:pt x="50" y="50"/>
                  </a:lnTo>
                  <a:lnTo>
                    <a:pt x="36" y="59"/>
                  </a:lnTo>
                  <a:lnTo>
                    <a:pt x="21" y="59"/>
                  </a:lnTo>
                  <a:lnTo>
                    <a:pt x="9" y="50"/>
                  </a:lnTo>
                  <a:lnTo>
                    <a:pt x="0" y="36"/>
                  </a:lnTo>
                  <a:lnTo>
                    <a:pt x="0" y="22"/>
                  </a:lnTo>
                  <a:lnTo>
                    <a:pt x="9" y="8"/>
                  </a:lnTo>
                  <a:lnTo>
                    <a:pt x="21"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41"/>
            <p:cNvSpPr>
              <a:spLocks/>
            </p:cNvSpPr>
            <p:nvPr/>
          </p:nvSpPr>
          <p:spPr bwMode="auto">
            <a:xfrm>
              <a:off x="5190029" y="5502382"/>
              <a:ext cx="341001" cy="341000"/>
            </a:xfrm>
            <a:custGeom>
              <a:avLst/>
              <a:gdLst>
                <a:gd name="T0" fmla="*/ 238 w 252"/>
                <a:gd name="T1" fmla="*/ 0 h 252"/>
                <a:gd name="T2" fmla="*/ 244 w 252"/>
                <a:gd name="T3" fmla="*/ 0 h 252"/>
                <a:gd name="T4" fmla="*/ 249 w 252"/>
                <a:gd name="T5" fmla="*/ 3 h 252"/>
                <a:gd name="T6" fmla="*/ 252 w 252"/>
                <a:gd name="T7" fmla="*/ 8 h 252"/>
                <a:gd name="T8" fmla="*/ 252 w 252"/>
                <a:gd name="T9" fmla="*/ 13 h 252"/>
                <a:gd name="T10" fmla="*/ 252 w 252"/>
                <a:gd name="T11" fmla="*/ 19 h 252"/>
                <a:gd name="T12" fmla="*/ 249 w 252"/>
                <a:gd name="T13" fmla="*/ 24 h 252"/>
                <a:gd name="T14" fmla="*/ 24 w 252"/>
                <a:gd name="T15" fmla="*/ 248 h 252"/>
                <a:gd name="T16" fmla="*/ 19 w 252"/>
                <a:gd name="T17" fmla="*/ 250 h 252"/>
                <a:gd name="T18" fmla="*/ 14 w 252"/>
                <a:gd name="T19" fmla="*/ 252 h 252"/>
                <a:gd name="T20" fmla="*/ 9 w 252"/>
                <a:gd name="T21" fmla="*/ 250 h 252"/>
                <a:gd name="T22" fmla="*/ 5 w 252"/>
                <a:gd name="T23" fmla="*/ 248 h 252"/>
                <a:gd name="T24" fmla="*/ 2 w 252"/>
                <a:gd name="T25" fmla="*/ 243 h 252"/>
                <a:gd name="T26" fmla="*/ 0 w 252"/>
                <a:gd name="T27" fmla="*/ 238 h 252"/>
                <a:gd name="T28" fmla="*/ 2 w 252"/>
                <a:gd name="T29" fmla="*/ 233 h 252"/>
                <a:gd name="T30" fmla="*/ 5 w 252"/>
                <a:gd name="T31" fmla="*/ 227 h 252"/>
                <a:gd name="T32" fmla="*/ 228 w 252"/>
                <a:gd name="T33" fmla="*/ 3 h 252"/>
                <a:gd name="T34" fmla="*/ 233 w 252"/>
                <a:gd name="T35" fmla="*/ 0 h 252"/>
                <a:gd name="T36" fmla="*/ 238 w 252"/>
                <a:gd name="T3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52">
                  <a:moveTo>
                    <a:pt x="238" y="0"/>
                  </a:moveTo>
                  <a:lnTo>
                    <a:pt x="244" y="0"/>
                  </a:lnTo>
                  <a:lnTo>
                    <a:pt x="249" y="3"/>
                  </a:lnTo>
                  <a:lnTo>
                    <a:pt x="252" y="8"/>
                  </a:lnTo>
                  <a:lnTo>
                    <a:pt x="252" y="13"/>
                  </a:lnTo>
                  <a:lnTo>
                    <a:pt x="252" y="19"/>
                  </a:lnTo>
                  <a:lnTo>
                    <a:pt x="249" y="24"/>
                  </a:lnTo>
                  <a:lnTo>
                    <a:pt x="24" y="248"/>
                  </a:lnTo>
                  <a:lnTo>
                    <a:pt x="19" y="250"/>
                  </a:lnTo>
                  <a:lnTo>
                    <a:pt x="14" y="252"/>
                  </a:lnTo>
                  <a:lnTo>
                    <a:pt x="9" y="250"/>
                  </a:lnTo>
                  <a:lnTo>
                    <a:pt x="5" y="248"/>
                  </a:lnTo>
                  <a:lnTo>
                    <a:pt x="2" y="243"/>
                  </a:lnTo>
                  <a:lnTo>
                    <a:pt x="0" y="238"/>
                  </a:lnTo>
                  <a:lnTo>
                    <a:pt x="2" y="233"/>
                  </a:lnTo>
                  <a:lnTo>
                    <a:pt x="5" y="227"/>
                  </a:lnTo>
                  <a:lnTo>
                    <a:pt x="228" y="3"/>
                  </a:lnTo>
                  <a:lnTo>
                    <a:pt x="233" y="0"/>
                  </a:lnTo>
                  <a:lnTo>
                    <a:pt x="23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69"/>
          <p:cNvGrpSpPr/>
          <p:nvPr/>
        </p:nvGrpSpPr>
        <p:grpSpPr>
          <a:xfrm>
            <a:off x="1851635" y="5229603"/>
            <a:ext cx="1071687" cy="835699"/>
            <a:chOff x="-6910388" y="2322513"/>
            <a:chExt cx="785812" cy="612775"/>
          </a:xfrm>
        </p:grpSpPr>
        <p:sp>
          <p:nvSpPr>
            <p:cNvPr id="72" name="Freeform 1029"/>
            <p:cNvSpPr>
              <a:spLocks noEditPoints="1"/>
            </p:cNvSpPr>
            <p:nvPr/>
          </p:nvSpPr>
          <p:spPr bwMode="auto">
            <a:xfrm>
              <a:off x="-6910388" y="2641600"/>
              <a:ext cx="127000" cy="293688"/>
            </a:xfrm>
            <a:custGeom>
              <a:avLst/>
              <a:gdLst>
                <a:gd name="T0" fmla="*/ 40 w 80"/>
                <a:gd name="T1" fmla="*/ 23 h 185"/>
                <a:gd name="T2" fmla="*/ 34 w 80"/>
                <a:gd name="T3" fmla="*/ 23 h 185"/>
                <a:gd name="T4" fmla="*/ 29 w 80"/>
                <a:gd name="T5" fmla="*/ 26 h 185"/>
                <a:gd name="T6" fmla="*/ 25 w 80"/>
                <a:gd name="T7" fmla="*/ 30 h 185"/>
                <a:gd name="T8" fmla="*/ 22 w 80"/>
                <a:gd name="T9" fmla="*/ 36 h 185"/>
                <a:gd name="T10" fmla="*/ 21 w 80"/>
                <a:gd name="T11" fmla="*/ 41 h 185"/>
                <a:gd name="T12" fmla="*/ 21 w 80"/>
                <a:gd name="T13" fmla="*/ 144 h 185"/>
                <a:gd name="T14" fmla="*/ 22 w 80"/>
                <a:gd name="T15" fmla="*/ 151 h 185"/>
                <a:gd name="T16" fmla="*/ 25 w 80"/>
                <a:gd name="T17" fmla="*/ 156 h 185"/>
                <a:gd name="T18" fmla="*/ 29 w 80"/>
                <a:gd name="T19" fmla="*/ 160 h 185"/>
                <a:gd name="T20" fmla="*/ 34 w 80"/>
                <a:gd name="T21" fmla="*/ 163 h 185"/>
                <a:gd name="T22" fmla="*/ 40 w 80"/>
                <a:gd name="T23" fmla="*/ 163 h 185"/>
                <a:gd name="T24" fmla="*/ 46 w 80"/>
                <a:gd name="T25" fmla="*/ 163 h 185"/>
                <a:gd name="T26" fmla="*/ 51 w 80"/>
                <a:gd name="T27" fmla="*/ 160 h 185"/>
                <a:gd name="T28" fmla="*/ 55 w 80"/>
                <a:gd name="T29" fmla="*/ 156 h 185"/>
                <a:gd name="T30" fmla="*/ 57 w 80"/>
                <a:gd name="T31" fmla="*/ 151 h 185"/>
                <a:gd name="T32" fmla="*/ 59 w 80"/>
                <a:gd name="T33" fmla="*/ 144 h 185"/>
                <a:gd name="T34" fmla="*/ 59 w 80"/>
                <a:gd name="T35" fmla="*/ 41 h 185"/>
                <a:gd name="T36" fmla="*/ 57 w 80"/>
                <a:gd name="T37" fmla="*/ 36 h 185"/>
                <a:gd name="T38" fmla="*/ 55 w 80"/>
                <a:gd name="T39" fmla="*/ 30 h 185"/>
                <a:gd name="T40" fmla="*/ 51 w 80"/>
                <a:gd name="T41" fmla="*/ 26 h 185"/>
                <a:gd name="T42" fmla="*/ 46 w 80"/>
                <a:gd name="T43" fmla="*/ 23 h 185"/>
                <a:gd name="T44" fmla="*/ 40 w 80"/>
                <a:gd name="T45" fmla="*/ 23 h 185"/>
                <a:gd name="T46" fmla="*/ 40 w 80"/>
                <a:gd name="T47" fmla="*/ 0 h 185"/>
                <a:gd name="T48" fmla="*/ 56 w 80"/>
                <a:gd name="T49" fmla="*/ 4 h 185"/>
                <a:gd name="T50" fmla="*/ 68 w 80"/>
                <a:gd name="T51" fmla="*/ 12 h 185"/>
                <a:gd name="T52" fmla="*/ 77 w 80"/>
                <a:gd name="T53" fmla="*/ 25 h 185"/>
                <a:gd name="T54" fmla="*/ 80 w 80"/>
                <a:gd name="T55" fmla="*/ 41 h 185"/>
                <a:gd name="T56" fmla="*/ 80 w 80"/>
                <a:gd name="T57" fmla="*/ 144 h 185"/>
                <a:gd name="T58" fmla="*/ 77 w 80"/>
                <a:gd name="T59" fmla="*/ 160 h 185"/>
                <a:gd name="T60" fmla="*/ 68 w 80"/>
                <a:gd name="T61" fmla="*/ 173 h 185"/>
                <a:gd name="T62" fmla="*/ 56 w 80"/>
                <a:gd name="T63" fmla="*/ 181 h 185"/>
                <a:gd name="T64" fmla="*/ 40 w 80"/>
                <a:gd name="T65" fmla="*/ 185 h 185"/>
                <a:gd name="T66" fmla="*/ 25 w 80"/>
                <a:gd name="T67" fmla="*/ 181 h 185"/>
                <a:gd name="T68" fmla="*/ 12 w 80"/>
                <a:gd name="T69" fmla="*/ 173 h 185"/>
                <a:gd name="T70" fmla="*/ 2 w 80"/>
                <a:gd name="T71" fmla="*/ 160 h 185"/>
                <a:gd name="T72" fmla="*/ 0 w 80"/>
                <a:gd name="T73" fmla="*/ 144 h 185"/>
                <a:gd name="T74" fmla="*/ 0 w 80"/>
                <a:gd name="T75" fmla="*/ 41 h 185"/>
                <a:gd name="T76" fmla="*/ 2 w 80"/>
                <a:gd name="T77" fmla="*/ 25 h 185"/>
                <a:gd name="T78" fmla="*/ 12 w 80"/>
                <a:gd name="T79" fmla="*/ 12 h 185"/>
                <a:gd name="T80" fmla="*/ 25 w 80"/>
                <a:gd name="T81" fmla="*/ 4 h 185"/>
                <a:gd name="T82" fmla="*/ 40 w 80"/>
                <a:gd name="T8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85">
                  <a:moveTo>
                    <a:pt x="40" y="23"/>
                  </a:moveTo>
                  <a:lnTo>
                    <a:pt x="34" y="23"/>
                  </a:lnTo>
                  <a:lnTo>
                    <a:pt x="29" y="26"/>
                  </a:lnTo>
                  <a:lnTo>
                    <a:pt x="25" y="30"/>
                  </a:lnTo>
                  <a:lnTo>
                    <a:pt x="22" y="36"/>
                  </a:lnTo>
                  <a:lnTo>
                    <a:pt x="21" y="41"/>
                  </a:lnTo>
                  <a:lnTo>
                    <a:pt x="21" y="144"/>
                  </a:lnTo>
                  <a:lnTo>
                    <a:pt x="22" y="151"/>
                  </a:lnTo>
                  <a:lnTo>
                    <a:pt x="25" y="156"/>
                  </a:lnTo>
                  <a:lnTo>
                    <a:pt x="29" y="160"/>
                  </a:lnTo>
                  <a:lnTo>
                    <a:pt x="34" y="163"/>
                  </a:lnTo>
                  <a:lnTo>
                    <a:pt x="40" y="163"/>
                  </a:lnTo>
                  <a:lnTo>
                    <a:pt x="46" y="163"/>
                  </a:lnTo>
                  <a:lnTo>
                    <a:pt x="51" y="160"/>
                  </a:lnTo>
                  <a:lnTo>
                    <a:pt x="55" y="156"/>
                  </a:lnTo>
                  <a:lnTo>
                    <a:pt x="57" y="151"/>
                  </a:lnTo>
                  <a:lnTo>
                    <a:pt x="59" y="144"/>
                  </a:lnTo>
                  <a:lnTo>
                    <a:pt x="59" y="41"/>
                  </a:lnTo>
                  <a:lnTo>
                    <a:pt x="57" y="36"/>
                  </a:lnTo>
                  <a:lnTo>
                    <a:pt x="55" y="30"/>
                  </a:lnTo>
                  <a:lnTo>
                    <a:pt x="51" y="26"/>
                  </a:lnTo>
                  <a:lnTo>
                    <a:pt x="46" y="23"/>
                  </a:lnTo>
                  <a:lnTo>
                    <a:pt x="40" y="23"/>
                  </a:lnTo>
                  <a:close/>
                  <a:moveTo>
                    <a:pt x="40" y="0"/>
                  </a:moveTo>
                  <a:lnTo>
                    <a:pt x="56" y="4"/>
                  </a:lnTo>
                  <a:lnTo>
                    <a:pt x="68" y="12"/>
                  </a:lnTo>
                  <a:lnTo>
                    <a:pt x="77" y="25"/>
                  </a:lnTo>
                  <a:lnTo>
                    <a:pt x="80" y="41"/>
                  </a:lnTo>
                  <a:lnTo>
                    <a:pt x="80" y="144"/>
                  </a:lnTo>
                  <a:lnTo>
                    <a:pt x="77" y="160"/>
                  </a:lnTo>
                  <a:lnTo>
                    <a:pt x="68" y="173"/>
                  </a:lnTo>
                  <a:lnTo>
                    <a:pt x="56" y="181"/>
                  </a:lnTo>
                  <a:lnTo>
                    <a:pt x="40" y="185"/>
                  </a:lnTo>
                  <a:lnTo>
                    <a:pt x="25" y="181"/>
                  </a:lnTo>
                  <a:lnTo>
                    <a:pt x="12" y="173"/>
                  </a:lnTo>
                  <a:lnTo>
                    <a:pt x="2" y="160"/>
                  </a:lnTo>
                  <a:lnTo>
                    <a:pt x="0" y="144"/>
                  </a:lnTo>
                  <a:lnTo>
                    <a:pt x="0" y="41"/>
                  </a:lnTo>
                  <a:lnTo>
                    <a:pt x="2" y="25"/>
                  </a:lnTo>
                  <a:lnTo>
                    <a:pt x="12" y="12"/>
                  </a:lnTo>
                  <a:lnTo>
                    <a:pt x="25" y="4"/>
                  </a:lnTo>
                  <a:lnTo>
                    <a:pt x="4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1030"/>
            <p:cNvSpPr>
              <a:spLocks noEditPoints="1"/>
            </p:cNvSpPr>
            <p:nvPr/>
          </p:nvSpPr>
          <p:spPr bwMode="auto">
            <a:xfrm>
              <a:off x="-6748463" y="2533650"/>
              <a:ext cx="127000" cy="401638"/>
            </a:xfrm>
            <a:custGeom>
              <a:avLst/>
              <a:gdLst>
                <a:gd name="T0" fmla="*/ 40 w 80"/>
                <a:gd name="T1" fmla="*/ 21 h 253"/>
                <a:gd name="T2" fmla="*/ 34 w 80"/>
                <a:gd name="T3" fmla="*/ 22 h 253"/>
                <a:gd name="T4" fmla="*/ 29 w 80"/>
                <a:gd name="T5" fmla="*/ 25 h 253"/>
                <a:gd name="T6" fmla="*/ 25 w 80"/>
                <a:gd name="T7" fmla="*/ 29 h 253"/>
                <a:gd name="T8" fmla="*/ 22 w 80"/>
                <a:gd name="T9" fmla="*/ 34 h 253"/>
                <a:gd name="T10" fmla="*/ 21 w 80"/>
                <a:gd name="T11" fmla="*/ 41 h 253"/>
                <a:gd name="T12" fmla="*/ 21 w 80"/>
                <a:gd name="T13" fmla="*/ 212 h 253"/>
                <a:gd name="T14" fmla="*/ 22 w 80"/>
                <a:gd name="T15" fmla="*/ 219 h 253"/>
                <a:gd name="T16" fmla="*/ 25 w 80"/>
                <a:gd name="T17" fmla="*/ 224 h 253"/>
                <a:gd name="T18" fmla="*/ 29 w 80"/>
                <a:gd name="T19" fmla="*/ 228 h 253"/>
                <a:gd name="T20" fmla="*/ 34 w 80"/>
                <a:gd name="T21" fmla="*/ 231 h 253"/>
                <a:gd name="T22" fmla="*/ 40 w 80"/>
                <a:gd name="T23" fmla="*/ 231 h 253"/>
                <a:gd name="T24" fmla="*/ 46 w 80"/>
                <a:gd name="T25" fmla="*/ 231 h 253"/>
                <a:gd name="T26" fmla="*/ 51 w 80"/>
                <a:gd name="T27" fmla="*/ 228 h 253"/>
                <a:gd name="T28" fmla="*/ 55 w 80"/>
                <a:gd name="T29" fmla="*/ 224 h 253"/>
                <a:gd name="T30" fmla="*/ 57 w 80"/>
                <a:gd name="T31" fmla="*/ 219 h 253"/>
                <a:gd name="T32" fmla="*/ 59 w 80"/>
                <a:gd name="T33" fmla="*/ 212 h 253"/>
                <a:gd name="T34" fmla="*/ 59 w 80"/>
                <a:gd name="T35" fmla="*/ 41 h 253"/>
                <a:gd name="T36" fmla="*/ 57 w 80"/>
                <a:gd name="T37" fmla="*/ 34 h 253"/>
                <a:gd name="T38" fmla="*/ 55 w 80"/>
                <a:gd name="T39" fmla="*/ 29 h 253"/>
                <a:gd name="T40" fmla="*/ 51 w 80"/>
                <a:gd name="T41" fmla="*/ 25 h 253"/>
                <a:gd name="T42" fmla="*/ 46 w 80"/>
                <a:gd name="T43" fmla="*/ 22 h 253"/>
                <a:gd name="T44" fmla="*/ 40 w 80"/>
                <a:gd name="T45" fmla="*/ 21 h 253"/>
                <a:gd name="T46" fmla="*/ 40 w 80"/>
                <a:gd name="T47" fmla="*/ 0 h 253"/>
                <a:gd name="T48" fmla="*/ 56 w 80"/>
                <a:gd name="T49" fmla="*/ 3 h 253"/>
                <a:gd name="T50" fmla="*/ 68 w 80"/>
                <a:gd name="T51" fmla="*/ 12 h 253"/>
                <a:gd name="T52" fmla="*/ 77 w 80"/>
                <a:gd name="T53" fmla="*/ 25 h 253"/>
                <a:gd name="T54" fmla="*/ 80 w 80"/>
                <a:gd name="T55" fmla="*/ 41 h 253"/>
                <a:gd name="T56" fmla="*/ 80 w 80"/>
                <a:gd name="T57" fmla="*/ 212 h 253"/>
                <a:gd name="T58" fmla="*/ 77 w 80"/>
                <a:gd name="T59" fmla="*/ 228 h 253"/>
                <a:gd name="T60" fmla="*/ 68 w 80"/>
                <a:gd name="T61" fmla="*/ 241 h 253"/>
                <a:gd name="T62" fmla="*/ 56 w 80"/>
                <a:gd name="T63" fmla="*/ 249 h 253"/>
                <a:gd name="T64" fmla="*/ 40 w 80"/>
                <a:gd name="T65" fmla="*/ 253 h 253"/>
                <a:gd name="T66" fmla="*/ 25 w 80"/>
                <a:gd name="T67" fmla="*/ 249 h 253"/>
                <a:gd name="T68" fmla="*/ 12 w 80"/>
                <a:gd name="T69" fmla="*/ 241 h 253"/>
                <a:gd name="T70" fmla="*/ 2 w 80"/>
                <a:gd name="T71" fmla="*/ 228 h 253"/>
                <a:gd name="T72" fmla="*/ 0 w 80"/>
                <a:gd name="T73" fmla="*/ 212 h 253"/>
                <a:gd name="T74" fmla="*/ 0 w 80"/>
                <a:gd name="T75" fmla="*/ 41 h 253"/>
                <a:gd name="T76" fmla="*/ 2 w 80"/>
                <a:gd name="T77" fmla="*/ 25 h 253"/>
                <a:gd name="T78" fmla="*/ 12 w 80"/>
                <a:gd name="T79" fmla="*/ 12 h 253"/>
                <a:gd name="T80" fmla="*/ 25 w 80"/>
                <a:gd name="T81" fmla="*/ 3 h 253"/>
                <a:gd name="T82" fmla="*/ 40 w 80"/>
                <a:gd name="T8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253">
                  <a:moveTo>
                    <a:pt x="40" y="21"/>
                  </a:moveTo>
                  <a:lnTo>
                    <a:pt x="34" y="22"/>
                  </a:lnTo>
                  <a:lnTo>
                    <a:pt x="29" y="25"/>
                  </a:lnTo>
                  <a:lnTo>
                    <a:pt x="25" y="29"/>
                  </a:lnTo>
                  <a:lnTo>
                    <a:pt x="22" y="34"/>
                  </a:lnTo>
                  <a:lnTo>
                    <a:pt x="21" y="41"/>
                  </a:lnTo>
                  <a:lnTo>
                    <a:pt x="21" y="212"/>
                  </a:lnTo>
                  <a:lnTo>
                    <a:pt x="22" y="219"/>
                  </a:lnTo>
                  <a:lnTo>
                    <a:pt x="25" y="224"/>
                  </a:lnTo>
                  <a:lnTo>
                    <a:pt x="29" y="228"/>
                  </a:lnTo>
                  <a:lnTo>
                    <a:pt x="34" y="231"/>
                  </a:lnTo>
                  <a:lnTo>
                    <a:pt x="40" y="231"/>
                  </a:lnTo>
                  <a:lnTo>
                    <a:pt x="46" y="231"/>
                  </a:lnTo>
                  <a:lnTo>
                    <a:pt x="51" y="228"/>
                  </a:lnTo>
                  <a:lnTo>
                    <a:pt x="55" y="224"/>
                  </a:lnTo>
                  <a:lnTo>
                    <a:pt x="57" y="219"/>
                  </a:lnTo>
                  <a:lnTo>
                    <a:pt x="59" y="212"/>
                  </a:lnTo>
                  <a:lnTo>
                    <a:pt x="59" y="41"/>
                  </a:lnTo>
                  <a:lnTo>
                    <a:pt x="57" y="34"/>
                  </a:lnTo>
                  <a:lnTo>
                    <a:pt x="55" y="29"/>
                  </a:lnTo>
                  <a:lnTo>
                    <a:pt x="51" y="25"/>
                  </a:lnTo>
                  <a:lnTo>
                    <a:pt x="46" y="22"/>
                  </a:lnTo>
                  <a:lnTo>
                    <a:pt x="40" y="21"/>
                  </a:lnTo>
                  <a:close/>
                  <a:moveTo>
                    <a:pt x="40" y="0"/>
                  </a:moveTo>
                  <a:lnTo>
                    <a:pt x="56" y="3"/>
                  </a:lnTo>
                  <a:lnTo>
                    <a:pt x="68" y="12"/>
                  </a:lnTo>
                  <a:lnTo>
                    <a:pt x="77" y="25"/>
                  </a:lnTo>
                  <a:lnTo>
                    <a:pt x="80" y="41"/>
                  </a:lnTo>
                  <a:lnTo>
                    <a:pt x="80" y="212"/>
                  </a:lnTo>
                  <a:lnTo>
                    <a:pt x="77" y="228"/>
                  </a:lnTo>
                  <a:lnTo>
                    <a:pt x="68" y="241"/>
                  </a:lnTo>
                  <a:lnTo>
                    <a:pt x="56" y="249"/>
                  </a:lnTo>
                  <a:lnTo>
                    <a:pt x="40" y="253"/>
                  </a:lnTo>
                  <a:lnTo>
                    <a:pt x="25" y="249"/>
                  </a:lnTo>
                  <a:lnTo>
                    <a:pt x="12" y="241"/>
                  </a:lnTo>
                  <a:lnTo>
                    <a:pt x="2" y="228"/>
                  </a:lnTo>
                  <a:lnTo>
                    <a:pt x="0" y="212"/>
                  </a:lnTo>
                  <a:lnTo>
                    <a:pt x="0" y="41"/>
                  </a:lnTo>
                  <a:lnTo>
                    <a:pt x="2" y="25"/>
                  </a:lnTo>
                  <a:lnTo>
                    <a:pt x="12" y="12"/>
                  </a:lnTo>
                  <a:lnTo>
                    <a:pt x="25" y="3"/>
                  </a:lnTo>
                  <a:lnTo>
                    <a:pt x="4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031"/>
            <p:cNvSpPr>
              <a:spLocks noEditPoints="1"/>
            </p:cNvSpPr>
            <p:nvPr/>
          </p:nvSpPr>
          <p:spPr bwMode="auto">
            <a:xfrm>
              <a:off x="-6586538" y="2436813"/>
              <a:ext cx="128588" cy="498475"/>
            </a:xfrm>
            <a:custGeom>
              <a:avLst/>
              <a:gdLst>
                <a:gd name="T0" fmla="*/ 41 w 81"/>
                <a:gd name="T1" fmla="*/ 21 h 314"/>
                <a:gd name="T2" fmla="*/ 34 w 81"/>
                <a:gd name="T3" fmla="*/ 22 h 314"/>
                <a:gd name="T4" fmla="*/ 29 w 81"/>
                <a:gd name="T5" fmla="*/ 25 h 314"/>
                <a:gd name="T6" fmla="*/ 25 w 81"/>
                <a:gd name="T7" fmla="*/ 28 h 314"/>
                <a:gd name="T8" fmla="*/ 22 w 81"/>
                <a:gd name="T9" fmla="*/ 34 h 314"/>
                <a:gd name="T10" fmla="*/ 21 w 81"/>
                <a:gd name="T11" fmla="*/ 40 h 314"/>
                <a:gd name="T12" fmla="*/ 21 w 81"/>
                <a:gd name="T13" fmla="*/ 273 h 314"/>
                <a:gd name="T14" fmla="*/ 22 w 81"/>
                <a:gd name="T15" fmla="*/ 280 h 314"/>
                <a:gd name="T16" fmla="*/ 25 w 81"/>
                <a:gd name="T17" fmla="*/ 285 h 314"/>
                <a:gd name="T18" fmla="*/ 29 w 81"/>
                <a:gd name="T19" fmla="*/ 289 h 314"/>
                <a:gd name="T20" fmla="*/ 34 w 81"/>
                <a:gd name="T21" fmla="*/ 292 h 314"/>
                <a:gd name="T22" fmla="*/ 41 w 81"/>
                <a:gd name="T23" fmla="*/ 292 h 314"/>
                <a:gd name="T24" fmla="*/ 46 w 81"/>
                <a:gd name="T25" fmla="*/ 292 h 314"/>
                <a:gd name="T26" fmla="*/ 51 w 81"/>
                <a:gd name="T27" fmla="*/ 289 h 314"/>
                <a:gd name="T28" fmla="*/ 55 w 81"/>
                <a:gd name="T29" fmla="*/ 285 h 314"/>
                <a:gd name="T30" fmla="*/ 58 w 81"/>
                <a:gd name="T31" fmla="*/ 280 h 314"/>
                <a:gd name="T32" fmla="*/ 59 w 81"/>
                <a:gd name="T33" fmla="*/ 273 h 314"/>
                <a:gd name="T34" fmla="*/ 59 w 81"/>
                <a:gd name="T35" fmla="*/ 40 h 314"/>
                <a:gd name="T36" fmla="*/ 58 w 81"/>
                <a:gd name="T37" fmla="*/ 34 h 314"/>
                <a:gd name="T38" fmla="*/ 55 w 81"/>
                <a:gd name="T39" fmla="*/ 28 h 314"/>
                <a:gd name="T40" fmla="*/ 51 w 81"/>
                <a:gd name="T41" fmla="*/ 25 h 314"/>
                <a:gd name="T42" fmla="*/ 46 w 81"/>
                <a:gd name="T43" fmla="*/ 22 h 314"/>
                <a:gd name="T44" fmla="*/ 41 w 81"/>
                <a:gd name="T45" fmla="*/ 21 h 314"/>
                <a:gd name="T46" fmla="*/ 41 w 81"/>
                <a:gd name="T47" fmla="*/ 0 h 314"/>
                <a:gd name="T48" fmla="*/ 56 w 81"/>
                <a:gd name="T49" fmla="*/ 2 h 314"/>
                <a:gd name="T50" fmla="*/ 68 w 81"/>
                <a:gd name="T51" fmla="*/ 11 h 314"/>
                <a:gd name="T52" fmla="*/ 77 w 81"/>
                <a:gd name="T53" fmla="*/ 25 h 314"/>
                <a:gd name="T54" fmla="*/ 81 w 81"/>
                <a:gd name="T55" fmla="*/ 40 h 314"/>
                <a:gd name="T56" fmla="*/ 81 w 81"/>
                <a:gd name="T57" fmla="*/ 273 h 314"/>
                <a:gd name="T58" fmla="*/ 77 w 81"/>
                <a:gd name="T59" fmla="*/ 289 h 314"/>
                <a:gd name="T60" fmla="*/ 68 w 81"/>
                <a:gd name="T61" fmla="*/ 302 h 314"/>
                <a:gd name="T62" fmla="*/ 56 w 81"/>
                <a:gd name="T63" fmla="*/ 310 h 314"/>
                <a:gd name="T64" fmla="*/ 41 w 81"/>
                <a:gd name="T65" fmla="*/ 314 h 314"/>
                <a:gd name="T66" fmla="*/ 25 w 81"/>
                <a:gd name="T67" fmla="*/ 310 h 314"/>
                <a:gd name="T68" fmla="*/ 12 w 81"/>
                <a:gd name="T69" fmla="*/ 302 h 314"/>
                <a:gd name="T70" fmla="*/ 3 w 81"/>
                <a:gd name="T71" fmla="*/ 289 h 314"/>
                <a:gd name="T72" fmla="*/ 0 w 81"/>
                <a:gd name="T73" fmla="*/ 273 h 314"/>
                <a:gd name="T74" fmla="*/ 0 w 81"/>
                <a:gd name="T75" fmla="*/ 40 h 314"/>
                <a:gd name="T76" fmla="*/ 3 w 81"/>
                <a:gd name="T77" fmla="*/ 25 h 314"/>
                <a:gd name="T78" fmla="*/ 12 w 81"/>
                <a:gd name="T79" fmla="*/ 11 h 314"/>
                <a:gd name="T80" fmla="*/ 25 w 81"/>
                <a:gd name="T81" fmla="*/ 2 h 314"/>
                <a:gd name="T82" fmla="*/ 41 w 81"/>
                <a:gd name="T8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314">
                  <a:moveTo>
                    <a:pt x="41" y="21"/>
                  </a:moveTo>
                  <a:lnTo>
                    <a:pt x="34" y="22"/>
                  </a:lnTo>
                  <a:lnTo>
                    <a:pt x="29" y="25"/>
                  </a:lnTo>
                  <a:lnTo>
                    <a:pt x="25" y="28"/>
                  </a:lnTo>
                  <a:lnTo>
                    <a:pt x="22" y="34"/>
                  </a:lnTo>
                  <a:lnTo>
                    <a:pt x="21" y="40"/>
                  </a:lnTo>
                  <a:lnTo>
                    <a:pt x="21" y="273"/>
                  </a:lnTo>
                  <a:lnTo>
                    <a:pt x="22" y="280"/>
                  </a:lnTo>
                  <a:lnTo>
                    <a:pt x="25" y="285"/>
                  </a:lnTo>
                  <a:lnTo>
                    <a:pt x="29" y="289"/>
                  </a:lnTo>
                  <a:lnTo>
                    <a:pt x="34" y="292"/>
                  </a:lnTo>
                  <a:lnTo>
                    <a:pt x="41" y="292"/>
                  </a:lnTo>
                  <a:lnTo>
                    <a:pt x="46" y="292"/>
                  </a:lnTo>
                  <a:lnTo>
                    <a:pt x="51" y="289"/>
                  </a:lnTo>
                  <a:lnTo>
                    <a:pt x="55" y="285"/>
                  </a:lnTo>
                  <a:lnTo>
                    <a:pt x="58" y="280"/>
                  </a:lnTo>
                  <a:lnTo>
                    <a:pt x="59" y="273"/>
                  </a:lnTo>
                  <a:lnTo>
                    <a:pt x="59" y="40"/>
                  </a:lnTo>
                  <a:lnTo>
                    <a:pt x="58" y="34"/>
                  </a:lnTo>
                  <a:lnTo>
                    <a:pt x="55" y="28"/>
                  </a:lnTo>
                  <a:lnTo>
                    <a:pt x="51" y="25"/>
                  </a:lnTo>
                  <a:lnTo>
                    <a:pt x="46" y="22"/>
                  </a:lnTo>
                  <a:lnTo>
                    <a:pt x="41" y="21"/>
                  </a:lnTo>
                  <a:close/>
                  <a:moveTo>
                    <a:pt x="41" y="0"/>
                  </a:moveTo>
                  <a:lnTo>
                    <a:pt x="56" y="2"/>
                  </a:lnTo>
                  <a:lnTo>
                    <a:pt x="68" y="11"/>
                  </a:lnTo>
                  <a:lnTo>
                    <a:pt x="77" y="25"/>
                  </a:lnTo>
                  <a:lnTo>
                    <a:pt x="81" y="40"/>
                  </a:lnTo>
                  <a:lnTo>
                    <a:pt x="81" y="273"/>
                  </a:lnTo>
                  <a:lnTo>
                    <a:pt x="77" y="289"/>
                  </a:lnTo>
                  <a:lnTo>
                    <a:pt x="68" y="302"/>
                  </a:lnTo>
                  <a:lnTo>
                    <a:pt x="56" y="310"/>
                  </a:lnTo>
                  <a:lnTo>
                    <a:pt x="41" y="314"/>
                  </a:lnTo>
                  <a:lnTo>
                    <a:pt x="25" y="310"/>
                  </a:lnTo>
                  <a:lnTo>
                    <a:pt x="12" y="302"/>
                  </a:lnTo>
                  <a:lnTo>
                    <a:pt x="3" y="289"/>
                  </a:lnTo>
                  <a:lnTo>
                    <a:pt x="0" y="273"/>
                  </a:lnTo>
                  <a:lnTo>
                    <a:pt x="0" y="40"/>
                  </a:lnTo>
                  <a:lnTo>
                    <a:pt x="3" y="25"/>
                  </a:lnTo>
                  <a:lnTo>
                    <a:pt x="12" y="11"/>
                  </a:lnTo>
                  <a:lnTo>
                    <a:pt x="25" y="2"/>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1032"/>
            <p:cNvSpPr>
              <a:spLocks noEditPoints="1"/>
            </p:cNvSpPr>
            <p:nvPr/>
          </p:nvSpPr>
          <p:spPr bwMode="auto">
            <a:xfrm>
              <a:off x="-6424613" y="2322513"/>
              <a:ext cx="128588" cy="612775"/>
            </a:xfrm>
            <a:custGeom>
              <a:avLst/>
              <a:gdLst>
                <a:gd name="T0" fmla="*/ 41 w 81"/>
                <a:gd name="T1" fmla="*/ 21 h 386"/>
                <a:gd name="T2" fmla="*/ 34 w 81"/>
                <a:gd name="T3" fmla="*/ 22 h 386"/>
                <a:gd name="T4" fmla="*/ 29 w 81"/>
                <a:gd name="T5" fmla="*/ 25 h 386"/>
                <a:gd name="T6" fmla="*/ 25 w 81"/>
                <a:gd name="T7" fmla="*/ 28 h 386"/>
                <a:gd name="T8" fmla="*/ 22 w 81"/>
                <a:gd name="T9" fmla="*/ 34 h 386"/>
                <a:gd name="T10" fmla="*/ 21 w 81"/>
                <a:gd name="T11" fmla="*/ 40 h 386"/>
                <a:gd name="T12" fmla="*/ 21 w 81"/>
                <a:gd name="T13" fmla="*/ 345 h 386"/>
                <a:gd name="T14" fmla="*/ 22 w 81"/>
                <a:gd name="T15" fmla="*/ 352 h 386"/>
                <a:gd name="T16" fmla="*/ 25 w 81"/>
                <a:gd name="T17" fmla="*/ 357 h 386"/>
                <a:gd name="T18" fmla="*/ 29 w 81"/>
                <a:gd name="T19" fmla="*/ 361 h 386"/>
                <a:gd name="T20" fmla="*/ 34 w 81"/>
                <a:gd name="T21" fmla="*/ 364 h 386"/>
                <a:gd name="T22" fmla="*/ 41 w 81"/>
                <a:gd name="T23" fmla="*/ 364 h 386"/>
                <a:gd name="T24" fmla="*/ 46 w 81"/>
                <a:gd name="T25" fmla="*/ 364 h 386"/>
                <a:gd name="T26" fmla="*/ 51 w 81"/>
                <a:gd name="T27" fmla="*/ 361 h 386"/>
                <a:gd name="T28" fmla="*/ 55 w 81"/>
                <a:gd name="T29" fmla="*/ 357 h 386"/>
                <a:gd name="T30" fmla="*/ 58 w 81"/>
                <a:gd name="T31" fmla="*/ 352 h 386"/>
                <a:gd name="T32" fmla="*/ 59 w 81"/>
                <a:gd name="T33" fmla="*/ 345 h 386"/>
                <a:gd name="T34" fmla="*/ 59 w 81"/>
                <a:gd name="T35" fmla="*/ 40 h 386"/>
                <a:gd name="T36" fmla="*/ 58 w 81"/>
                <a:gd name="T37" fmla="*/ 34 h 386"/>
                <a:gd name="T38" fmla="*/ 55 w 81"/>
                <a:gd name="T39" fmla="*/ 28 h 386"/>
                <a:gd name="T40" fmla="*/ 51 w 81"/>
                <a:gd name="T41" fmla="*/ 25 h 386"/>
                <a:gd name="T42" fmla="*/ 46 w 81"/>
                <a:gd name="T43" fmla="*/ 22 h 386"/>
                <a:gd name="T44" fmla="*/ 41 w 81"/>
                <a:gd name="T45" fmla="*/ 21 h 386"/>
                <a:gd name="T46" fmla="*/ 41 w 81"/>
                <a:gd name="T47" fmla="*/ 0 h 386"/>
                <a:gd name="T48" fmla="*/ 56 w 81"/>
                <a:gd name="T49" fmla="*/ 2 h 386"/>
                <a:gd name="T50" fmla="*/ 70 w 81"/>
                <a:gd name="T51" fmla="*/ 11 h 386"/>
                <a:gd name="T52" fmla="*/ 77 w 81"/>
                <a:gd name="T53" fmla="*/ 25 h 386"/>
                <a:gd name="T54" fmla="*/ 81 w 81"/>
                <a:gd name="T55" fmla="*/ 40 h 386"/>
                <a:gd name="T56" fmla="*/ 81 w 81"/>
                <a:gd name="T57" fmla="*/ 345 h 386"/>
                <a:gd name="T58" fmla="*/ 77 w 81"/>
                <a:gd name="T59" fmla="*/ 361 h 386"/>
                <a:gd name="T60" fmla="*/ 70 w 81"/>
                <a:gd name="T61" fmla="*/ 374 h 386"/>
                <a:gd name="T62" fmla="*/ 56 w 81"/>
                <a:gd name="T63" fmla="*/ 382 h 386"/>
                <a:gd name="T64" fmla="*/ 41 w 81"/>
                <a:gd name="T65" fmla="*/ 386 h 386"/>
                <a:gd name="T66" fmla="*/ 25 w 81"/>
                <a:gd name="T67" fmla="*/ 382 h 386"/>
                <a:gd name="T68" fmla="*/ 12 w 81"/>
                <a:gd name="T69" fmla="*/ 374 h 386"/>
                <a:gd name="T70" fmla="*/ 3 w 81"/>
                <a:gd name="T71" fmla="*/ 361 h 386"/>
                <a:gd name="T72" fmla="*/ 0 w 81"/>
                <a:gd name="T73" fmla="*/ 345 h 386"/>
                <a:gd name="T74" fmla="*/ 0 w 81"/>
                <a:gd name="T75" fmla="*/ 40 h 386"/>
                <a:gd name="T76" fmla="*/ 3 w 81"/>
                <a:gd name="T77" fmla="*/ 25 h 386"/>
                <a:gd name="T78" fmla="*/ 12 w 81"/>
                <a:gd name="T79" fmla="*/ 11 h 386"/>
                <a:gd name="T80" fmla="*/ 25 w 81"/>
                <a:gd name="T81" fmla="*/ 2 h 386"/>
                <a:gd name="T82" fmla="*/ 41 w 81"/>
                <a:gd name="T8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386">
                  <a:moveTo>
                    <a:pt x="41" y="21"/>
                  </a:moveTo>
                  <a:lnTo>
                    <a:pt x="34" y="22"/>
                  </a:lnTo>
                  <a:lnTo>
                    <a:pt x="29" y="25"/>
                  </a:lnTo>
                  <a:lnTo>
                    <a:pt x="25" y="28"/>
                  </a:lnTo>
                  <a:lnTo>
                    <a:pt x="22" y="34"/>
                  </a:lnTo>
                  <a:lnTo>
                    <a:pt x="21" y="40"/>
                  </a:lnTo>
                  <a:lnTo>
                    <a:pt x="21" y="345"/>
                  </a:lnTo>
                  <a:lnTo>
                    <a:pt x="22" y="352"/>
                  </a:lnTo>
                  <a:lnTo>
                    <a:pt x="25" y="357"/>
                  </a:lnTo>
                  <a:lnTo>
                    <a:pt x="29" y="361"/>
                  </a:lnTo>
                  <a:lnTo>
                    <a:pt x="34" y="364"/>
                  </a:lnTo>
                  <a:lnTo>
                    <a:pt x="41" y="364"/>
                  </a:lnTo>
                  <a:lnTo>
                    <a:pt x="46" y="364"/>
                  </a:lnTo>
                  <a:lnTo>
                    <a:pt x="51" y="361"/>
                  </a:lnTo>
                  <a:lnTo>
                    <a:pt x="55" y="357"/>
                  </a:lnTo>
                  <a:lnTo>
                    <a:pt x="58" y="352"/>
                  </a:lnTo>
                  <a:lnTo>
                    <a:pt x="59" y="345"/>
                  </a:lnTo>
                  <a:lnTo>
                    <a:pt x="59" y="40"/>
                  </a:lnTo>
                  <a:lnTo>
                    <a:pt x="58" y="34"/>
                  </a:lnTo>
                  <a:lnTo>
                    <a:pt x="55" y="28"/>
                  </a:lnTo>
                  <a:lnTo>
                    <a:pt x="51" y="25"/>
                  </a:lnTo>
                  <a:lnTo>
                    <a:pt x="46" y="22"/>
                  </a:lnTo>
                  <a:lnTo>
                    <a:pt x="41" y="21"/>
                  </a:lnTo>
                  <a:close/>
                  <a:moveTo>
                    <a:pt x="41" y="0"/>
                  </a:moveTo>
                  <a:lnTo>
                    <a:pt x="56" y="2"/>
                  </a:lnTo>
                  <a:lnTo>
                    <a:pt x="70" y="11"/>
                  </a:lnTo>
                  <a:lnTo>
                    <a:pt x="77" y="25"/>
                  </a:lnTo>
                  <a:lnTo>
                    <a:pt x="81" y="40"/>
                  </a:lnTo>
                  <a:lnTo>
                    <a:pt x="81" y="345"/>
                  </a:lnTo>
                  <a:lnTo>
                    <a:pt x="77" y="361"/>
                  </a:lnTo>
                  <a:lnTo>
                    <a:pt x="70" y="374"/>
                  </a:lnTo>
                  <a:lnTo>
                    <a:pt x="56" y="382"/>
                  </a:lnTo>
                  <a:lnTo>
                    <a:pt x="41" y="386"/>
                  </a:lnTo>
                  <a:lnTo>
                    <a:pt x="25" y="382"/>
                  </a:lnTo>
                  <a:lnTo>
                    <a:pt x="12" y="374"/>
                  </a:lnTo>
                  <a:lnTo>
                    <a:pt x="3" y="361"/>
                  </a:lnTo>
                  <a:lnTo>
                    <a:pt x="0" y="345"/>
                  </a:lnTo>
                  <a:lnTo>
                    <a:pt x="0" y="40"/>
                  </a:lnTo>
                  <a:lnTo>
                    <a:pt x="3" y="25"/>
                  </a:lnTo>
                  <a:lnTo>
                    <a:pt x="12" y="11"/>
                  </a:lnTo>
                  <a:lnTo>
                    <a:pt x="25" y="2"/>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1033"/>
            <p:cNvSpPr>
              <a:spLocks noEditPoints="1"/>
            </p:cNvSpPr>
            <p:nvPr/>
          </p:nvSpPr>
          <p:spPr bwMode="auto">
            <a:xfrm>
              <a:off x="-6254751" y="2419350"/>
              <a:ext cx="130175" cy="515938"/>
            </a:xfrm>
            <a:custGeom>
              <a:avLst/>
              <a:gdLst>
                <a:gd name="T0" fmla="*/ 41 w 82"/>
                <a:gd name="T1" fmla="*/ 22 h 325"/>
                <a:gd name="T2" fmla="*/ 35 w 82"/>
                <a:gd name="T3" fmla="*/ 22 h 325"/>
                <a:gd name="T4" fmla="*/ 29 w 82"/>
                <a:gd name="T5" fmla="*/ 25 h 325"/>
                <a:gd name="T6" fmla="*/ 25 w 82"/>
                <a:gd name="T7" fmla="*/ 29 h 325"/>
                <a:gd name="T8" fmla="*/ 23 w 82"/>
                <a:gd name="T9" fmla="*/ 34 h 325"/>
                <a:gd name="T10" fmla="*/ 23 w 82"/>
                <a:gd name="T11" fmla="*/ 41 h 325"/>
                <a:gd name="T12" fmla="*/ 23 w 82"/>
                <a:gd name="T13" fmla="*/ 284 h 325"/>
                <a:gd name="T14" fmla="*/ 23 w 82"/>
                <a:gd name="T15" fmla="*/ 291 h 325"/>
                <a:gd name="T16" fmla="*/ 25 w 82"/>
                <a:gd name="T17" fmla="*/ 296 h 325"/>
                <a:gd name="T18" fmla="*/ 29 w 82"/>
                <a:gd name="T19" fmla="*/ 300 h 325"/>
                <a:gd name="T20" fmla="*/ 35 w 82"/>
                <a:gd name="T21" fmla="*/ 303 h 325"/>
                <a:gd name="T22" fmla="*/ 41 w 82"/>
                <a:gd name="T23" fmla="*/ 303 h 325"/>
                <a:gd name="T24" fmla="*/ 48 w 82"/>
                <a:gd name="T25" fmla="*/ 303 h 325"/>
                <a:gd name="T26" fmla="*/ 52 w 82"/>
                <a:gd name="T27" fmla="*/ 300 h 325"/>
                <a:gd name="T28" fmla="*/ 57 w 82"/>
                <a:gd name="T29" fmla="*/ 296 h 325"/>
                <a:gd name="T30" fmla="*/ 59 w 82"/>
                <a:gd name="T31" fmla="*/ 291 h 325"/>
                <a:gd name="T32" fmla="*/ 59 w 82"/>
                <a:gd name="T33" fmla="*/ 284 h 325"/>
                <a:gd name="T34" fmla="*/ 59 w 82"/>
                <a:gd name="T35" fmla="*/ 41 h 325"/>
                <a:gd name="T36" fmla="*/ 59 w 82"/>
                <a:gd name="T37" fmla="*/ 34 h 325"/>
                <a:gd name="T38" fmla="*/ 57 w 82"/>
                <a:gd name="T39" fmla="*/ 29 h 325"/>
                <a:gd name="T40" fmla="*/ 52 w 82"/>
                <a:gd name="T41" fmla="*/ 25 h 325"/>
                <a:gd name="T42" fmla="*/ 48 w 82"/>
                <a:gd name="T43" fmla="*/ 22 h 325"/>
                <a:gd name="T44" fmla="*/ 41 w 82"/>
                <a:gd name="T45" fmla="*/ 22 h 325"/>
                <a:gd name="T46" fmla="*/ 41 w 82"/>
                <a:gd name="T47" fmla="*/ 0 h 325"/>
                <a:gd name="T48" fmla="*/ 57 w 82"/>
                <a:gd name="T49" fmla="*/ 4 h 325"/>
                <a:gd name="T50" fmla="*/ 70 w 82"/>
                <a:gd name="T51" fmla="*/ 12 h 325"/>
                <a:gd name="T52" fmla="*/ 78 w 82"/>
                <a:gd name="T53" fmla="*/ 25 h 325"/>
                <a:gd name="T54" fmla="*/ 82 w 82"/>
                <a:gd name="T55" fmla="*/ 41 h 325"/>
                <a:gd name="T56" fmla="*/ 82 w 82"/>
                <a:gd name="T57" fmla="*/ 284 h 325"/>
                <a:gd name="T58" fmla="*/ 78 w 82"/>
                <a:gd name="T59" fmla="*/ 300 h 325"/>
                <a:gd name="T60" fmla="*/ 70 w 82"/>
                <a:gd name="T61" fmla="*/ 313 h 325"/>
                <a:gd name="T62" fmla="*/ 57 w 82"/>
                <a:gd name="T63" fmla="*/ 321 h 325"/>
                <a:gd name="T64" fmla="*/ 41 w 82"/>
                <a:gd name="T65" fmla="*/ 325 h 325"/>
                <a:gd name="T66" fmla="*/ 25 w 82"/>
                <a:gd name="T67" fmla="*/ 321 h 325"/>
                <a:gd name="T68" fmla="*/ 12 w 82"/>
                <a:gd name="T69" fmla="*/ 313 h 325"/>
                <a:gd name="T70" fmla="*/ 4 w 82"/>
                <a:gd name="T71" fmla="*/ 300 h 325"/>
                <a:gd name="T72" fmla="*/ 0 w 82"/>
                <a:gd name="T73" fmla="*/ 284 h 325"/>
                <a:gd name="T74" fmla="*/ 0 w 82"/>
                <a:gd name="T75" fmla="*/ 41 h 325"/>
                <a:gd name="T76" fmla="*/ 4 w 82"/>
                <a:gd name="T77" fmla="*/ 25 h 325"/>
                <a:gd name="T78" fmla="*/ 12 w 82"/>
                <a:gd name="T79" fmla="*/ 12 h 325"/>
                <a:gd name="T80" fmla="*/ 25 w 82"/>
                <a:gd name="T81" fmla="*/ 4 h 325"/>
                <a:gd name="T82" fmla="*/ 41 w 82"/>
                <a:gd name="T8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25">
                  <a:moveTo>
                    <a:pt x="41" y="22"/>
                  </a:moveTo>
                  <a:lnTo>
                    <a:pt x="35" y="22"/>
                  </a:lnTo>
                  <a:lnTo>
                    <a:pt x="29" y="25"/>
                  </a:lnTo>
                  <a:lnTo>
                    <a:pt x="25" y="29"/>
                  </a:lnTo>
                  <a:lnTo>
                    <a:pt x="23" y="34"/>
                  </a:lnTo>
                  <a:lnTo>
                    <a:pt x="23" y="41"/>
                  </a:lnTo>
                  <a:lnTo>
                    <a:pt x="23" y="284"/>
                  </a:lnTo>
                  <a:lnTo>
                    <a:pt x="23" y="291"/>
                  </a:lnTo>
                  <a:lnTo>
                    <a:pt x="25" y="296"/>
                  </a:lnTo>
                  <a:lnTo>
                    <a:pt x="29" y="300"/>
                  </a:lnTo>
                  <a:lnTo>
                    <a:pt x="35" y="303"/>
                  </a:lnTo>
                  <a:lnTo>
                    <a:pt x="41" y="303"/>
                  </a:lnTo>
                  <a:lnTo>
                    <a:pt x="48" y="303"/>
                  </a:lnTo>
                  <a:lnTo>
                    <a:pt x="52" y="300"/>
                  </a:lnTo>
                  <a:lnTo>
                    <a:pt x="57" y="296"/>
                  </a:lnTo>
                  <a:lnTo>
                    <a:pt x="59" y="291"/>
                  </a:lnTo>
                  <a:lnTo>
                    <a:pt x="59" y="284"/>
                  </a:lnTo>
                  <a:lnTo>
                    <a:pt x="59" y="41"/>
                  </a:lnTo>
                  <a:lnTo>
                    <a:pt x="59" y="34"/>
                  </a:lnTo>
                  <a:lnTo>
                    <a:pt x="57" y="29"/>
                  </a:lnTo>
                  <a:lnTo>
                    <a:pt x="52" y="25"/>
                  </a:lnTo>
                  <a:lnTo>
                    <a:pt x="48" y="22"/>
                  </a:lnTo>
                  <a:lnTo>
                    <a:pt x="41" y="22"/>
                  </a:lnTo>
                  <a:close/>
                  <a:moveTo>
                    <a:pt x="41" y="0"/>
                  </a:moveTo>
                  <a:lnTo>
                    <a:pt x="57" y="4"/>
                  </a:lnTo>
                  <a:lnTo>
                    <a:pt x="70" y="12"/>
                  </a:lnTo>
                  <a:lnTo>
                    <a:pt x="78" y="25"/>
                  </a:lnTo>
                  <a:lnTo>
                    <a:pt x="82" y="41"/>
                  </a:lnTo>
                  <a:lnTo>
                    <a:pt x="82" y="284"/>
                  </a:lnTo>
                  <a:lnTo>
                    <a:pt x="78" y="300"/>
                  </a:lnTo>
                  <a:lnTo>
                    <a:pt x="70" y="313"/>
                  </a:lnTo>
                  <a:lnTo>
                    <a:pt x="57" y="321"/>
                  </a:lnTo>
                  <a:lnTo>
                    <a:pt x="41" y="325"/>
                  </a:lnTo>
                  <a:lnTo>
                    <a:pt x="25" y="321"/>
                  </a:lnTo>
                  <a:lnTo>
                    <a:pt x="12" y="313"/>
                  </a:lnTo>
                  <a:lnTo>
                    <a:pt x="4" y="300"/>
                  </a:lnTo>
                  <a:lnTo>
                    <a:pt x="0" y="284"/>
                  </a:lnTo>
                  <a:lnTo>
                    <a:pt x="0" y="41"/>
                  </a:lnTo>
                  <a:lnTo>
                    <a:pt x="4" y="25"/>
                  </a:lnTo>
                  <a:lnTo>
                    <a:pt x="12" y="12"/>
                  </a:lnTo>
                  <a:lnTo>
                    <a:pt x="25" y="4"/>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43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4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0" presetClass="path" presetSubtype="0" decel="100000" fill="hold" nodeType="withEffect">
                                  <p:stCondLst>
                                    <p:cond delay="0"/>
                                  </p:stCondLst>
                                  <p:childTnLst>
                                    <p:animMotion origin="layout" path="M 2.77778E-7 -6.49399E-6 L -0.10243 0.00023 " pathEditMode="relative" ptsTypes="AA">
                                      <p:cBhvr>
                                        <p:cTn id="34" dur="500" spd="-100000" fill="hold"/>
                                        <p:tgtEl>
                                          <p:spTgt spid="60"/>
                                        </p:tgtEl>
                                        <p:attrNameLst>
                                          <p:attrName>ppt_x</p:attrName>
                                          <p:attrName>ppt_y</p:attrName>
                                        </p:attrNameLst>
                                      </p:cBhvr>
                                    </p:animMotion>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0" presetClass="path" presetSubtype="0" decel="100000" fill="hold" grpId="1" nodeType="withEffect">
                                  <p:stCondLst>
                                    <p:cond delay="0"/>
                                  </p:stCondLst>
                                  <p:childTnLst>
                                    <p:animMotion origin="layout" path="M 2.77778E-7 -6.49399E-6 L -0.10243 0.00023 " pathEditMode="relative" ptsTypes="AA">
                                      <p:cBhvr>
                                        <p:cTn id="39" dur="500" spd="-100000" fill="hold"/>
                                        <p:tgtEl>
                                          <p:spTgt spid="62"/>
                                        </p:tgtEl>
                                        <p:attrNameLst>
                                          <p:attrName>ppt_x</p:attrName>
                                          <p:attrName>ppt_y</p:attrName>
                                        </p:attrNameLst>
                                      </p:cBhvr>
                                    </p:animMotion>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0" presetClass="path" presetSubtype="0" decel="100000" fill="hold" grpId="1" nodeType="withEffect">
                                  <p:stCondLst>
                                    <p:cond delay="0"/>
                                  </p:stCondLst>
                                  <p:childTnLst>
                                    <p:animMotion origin="layout" path="M 2.77778E-7 -6.49399E-6 L -0.10243 0.00023 " pathEditMode="relative" ptsTypes="AA">
                                      <p:cBhvr>
                                        <p:cTn id="44" dur="500" spd="-100000" fill="hold"/>
                                        <p:tgtEl>
                                          <p:spTgt spid="61"/>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0" presetClass="path" presetSubtype="0" decel="100000" fill="hold" nodeType="withEffect">
                                  <p:stCondLst>
                                    <p:cond delay="0"/>
                                  </p:stCondLst>
                                  <p:childTnLst>
                                    <p:animMotion origin="layout" path="M 2.77778E-7 -6.49399E-6 L -0.10243 0.00023 " pathEditMode="relative" ptsTypes="AA">
                                      <p:cBhvr>
                                        <p:cTn id="49" dur="500" spd="-100000" fill="hold"/>
                                        <p:tgtEl>
                                          <p:spTgt spid="70"/>
                                        </p:tgtEl>
                                        <p:attrNameLst>
                                          <p:attrName>ppt_x</p:attrName>
                                          <p:attrName>ppt_y</p:attrName>
                                        </p:attrNameLst>
                                      </p:cBhvr>
                                    </p:animMotion>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0" presetClass="path" presetSubtype="0" decel="100000" fill="hold" grpId="1" nodeType="withEffect">
                                  <p:stCondLst>
                                    <p:cond delay="0"/>
                                  </p:stCondLst>
                                  <p:childTnLst>
                                    <p:animMotion origin="layout" path="M 2.77778E-7 -6.49399E-6 L -0.10243 0.00023 " pathEditMode="relative" ptsTypes="AA">
                                      <p:cBhvr>
                                        <p:cTn id="54" dur="500" spd="-100000" fill="hold"/>
                                        <p:tgtEl>
                                          <p:spTgt spid="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71" grpId="0" animBg="1"/>
      <p:bldP spid="71" grpId="1" animBg="1"/>
      <p:bldP spid="62" grpId="0" animBg="1"/>
      <p:bldP spid="6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644399" y="2117115"/>
            <a:ext cx="4224630" cy="3416358"/>
            <a:chOff x="809179" y="1820559"/>
            <a:chExt cx="4641534" cy="3753498"/>
          </a:xfrm>
        </p:grpSpPr>
        <p:cxnSp>
          <p:nvCxnSpPr>
            <p:cNvPr id="47" name="Straight Connector 46"/>
            <p:cNvCxnSpPr/>
            <p:nvPr/>
          </p:nvCxnSpPr>
          <p:spPr>
            <a:xfrm flipV="1">
              <a:off x="1462370" y="1820559"/>
              <a:ext cx="0" cy="3753498"/>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09179" y="2046693"/>
              <a:ext cx="4624002" cy="0"/>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09179" y="2643136"/>
              <a:ext cx="4624002" cy="0"/>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09179" y="3273011"/>
              <a:ext cx="4624002" cy="0"/>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09179" y="3901849"/>
              <a:ext cx="4624002" cy="0"/>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09179" y="4533042"/>
              <a:ext cx="4624002" cy="0"/>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809179" y="5112487"/>
              <a:ext cx="4624002" cy="0"/>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120507" y="1820559"/>
              <a:ext cx="0" cy="3753498"/>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2857314" y="1820559"/>
              <a:ext cx="0" cy="3753498"/>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549166" y="1820559"/>
              <a:ext cx="0" cy="3753498"/>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252257" y="1820559"/>
              <a:ext cx="0" cy="3753498"/>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4932872" y="1820559"/>
              <a:ext cx="0" cy="3753498"/>
            </a:xfrm>
            <a:prstGeom prst="line">
              <a:avLst/>
            </a:prstGeom>
            <a:ln w="12700" cap="rnd" cmpd="sng">
              <a:solidFill>
                <a:schemeClr val="tx1">
                  <a:lumMod val="75000"/>
                  <a:lumOff val="2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a:off x="1084401" y="1960894"/>
              <a:ext cx="685800" cy="685800"/>
            </a:xfrm>
            <a:prstGeom prst="bentConnector3">
              <a:avLst/>
            </a:prstGeom>
            <a:ln w="12700" cap="rnd" cmpd="sng">
              <a:solidFill>
                <a:schemeClr val="tx1"/>
              </a:solidFill>
              <a:miter lim="800000"/>
              <a:tailEnd type="triangle" w="lg"/>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09179" y="1820559"/>
              <a:ext cx="0" cy="3753498"/>
            </a:xfrm>
            <a:prstGeom prst="line">
              <a:avLst/>
            </a:prstGeom>
            <a:ln w="12700" cap="rnd" cmpd="sng">
              <a:solidFill>
                <a:schemeClr val="tx1">
                  <a:lumMod val="50000"/>
                  <a:lumOff val="50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26711" y="5574057"/>
              <a:ext cx="4624002" cy="0"/>
            </a:xfrm>
            <a:prstGeom prst="line">
              <a:avLst/>
            </a:prstGeom>
            <a:ln w="12700" cap="rnd" cmpd="sng">
              <a:solidFill>
                <a:schemeClr val="tx1">
                  <a:lumMod val="50000"/>
                  <a:lumOff val="50000"/>
                </a:schemeClr>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5492655" y="2203874"/>
            <a:ext cx="3593845" cy="1490553"/>
            <a:chOff x="5492655" y="2203874"/>
            <a:chExt cx="3593845" cy="1490553"/>
          </a:xfrm>
        </p:grpSpPr>
        <p:grpSp>
          <p:nvGrpSpPr>
            <p:cNvPr id="3" name="Group 2"/>
            <p:cNvGrpSpPr/>
            <p:nvPr/>
          </p:nvGrpSpPr>
          <p:grpSpPr>
            <a:xfrm>
              <a:off x="5492655" y="2203874"/>
              <a:ext cx="1490553" cy="1490553"/>
              <a:chOff x="5492655" y="2203874"/>
              <a:chExt cx="1490553" cy="1490553"/>
            </a:xfrm>
          </p:grpSpPr>
          <p:sp>
            <p:nvSpPr>
              <p:cNvPr id="7" name="Oval 100"/>
              <p:cNvSpPr/>
              <p:nvPr/>
            </p:nvSpPr>
            <p:spPr>
              <a:xfrm>
                <a:off x="5492655" y="2203874"/>
                <a:ext cx="1490553" cy="1490553"/>
              </a:xfrm>
              <a:custGeom>
                <a:avLst/>
                <a:gdLst/>
                <a:ahLst/>
                <a:cxnLst/>
                <a:rect l="l" t="t" r="r" b="b"/>
                <a:pathLst>
                  <a:path w="1504016" h="1504016">
                    <a:moveTo>
                      <a:pt x="752008" y="187945"/>
                    </a:moveTo>
                    <a:cubicBezTo>
                      <a:pt x="439704" y="187945"/>
                      <a:pt x="186531" y="441118"/>
                      <a:pt x="186531" y="753422"/>
                    </a:cubicBezTo>
                    <a:cubicBezTo>
                      <a:pt x="186531" y="1065726"/>
                      <a:pt x="439704" y="1318899"/>
                      <a:pt x="752008" y="1318899"/>
                    </a:cubicBezTo>
                    <a:cubicBezTo>
                      <a:pt x="1064312" y="1318899"/>
                      <a:pt x="1317485" y="1065726"/>
                      <a:pt x="1317485" y="753422"/>
                    </a:cubicBezTo>
                    <a:cubicBezTo>
                      <a:pt x="1317485" y="441118"/>
                      <a:pt x="1064312" y="187945"/>
                      <a:pt x="752008" y="187945"/>
                    </a:cubicBezTo>
                    <a:close/>
                    <a:moveTo>
                      <a:pt x="752008" y="0"/>
                    </a:moveTo>
                    <a:cubicBezTo>
                      <a:pt x="1167330" y="0"/>
                      <a:pt x="1504016" y="336686"/>
                      <a:pt x="1504016" y="752008"/>
                    </a:cubicBezTo>
                    <a:cubicBezTo>
                      <a:pt x="1504016" y="1167331"/>
                      <a:pt x="1167330" y="1504016"/>
                      <a:pt x="752008" y="1504016"/>
                    </a:cubicBezTo>
                    <a:cubicBezTo>
                      <a:pt x="336686" y="1504016"/>
                      <a:pt x="0" y="1167331"/>
                      <a:pt x="0" y="752008"/>
                    </a:cubicBezTo>
                    <a:cubicBezTo>
                      <a:pt x="0" y="336686"/>
                      <a:pt x="336686" y="0"/>
                      <a:pt x="752008" y="0"/>
                    </a:cubicBezTo>
                    <a:close/>
                  </a:path>
                </a:pathLst>
              </a:custGeom>
              <a:pattFill prst="dkUpDiag">
                <a:fgClr>
                  <a:schemeClr val="tx1"/>
                </a:fgClr>
                <a:bgClr>
                  <a:schemeClr val="tx1">
                    <a:lumMod val="85000"/>
                    <a:lumOff val="15000"/>
                  </a:schemeClr>
                </a:bgClr>
              </a:patt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a:p>
            </p:txBody>
          </p:sp>
          <p:sp>
            <p:nvSpPr>
              <p:cNvPr id="9" name="Oval 8"/>
              <p:cNvSpPr/>
              <p:nvPr/>
            </p:nvSpPr>
            <p:spPr>
              <a:xfrm>
                <a:off x="5682848" y="2355644"/>
                <a:ext cx="1130954" cy="113095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algn="ctr"/>
                <a:r>
                  <a:rPr lang="en-US" sz="3200" b="1" dirty="0">
                    <a:solidFill>
                      <a:srgbClr val="FF671B"/>
                    </a:solidFill>
                    <a:latin typeface="+mj-lt"/>
                  </a:rPr>
                  <a:t>6</a:t>
                </a:r>
                <a:r>
                  <a:rPr lang="en-US" sz="3200" b="1" dirty="0" smtClean="0">
                    <a:solidFill>
                      <a:srgbClr val="FF671B"/>
                    </a:solidFill>
                    <a:latin typeface="+mj-lt"/>
                  </a:rPr>
                  <a:t>0</a:t>
                </a:r>
                <a:r>
                  <a:rPr lang="en-US" sz="3200" b="1" dirty="0">
                    <a:solidFill>
                      <a:srgbClr val="FF671B"/>
                    </a:solidFill>
                    <a:latin typeface="+mj-lt"/>
                  </a:rPr>
                  <a:t>%</a:t>
                </a:r>
              </a:p>
            </p:txBody>
          </p:sp>
        </p:grpSp>
        <p:sp>
          <p:nvSpPr>
            <p:cNvPr id="10" name="TextBox 9"/>
            <p:cNvSpPr txBox="1"/>
            <p:nvPr/>
          </p:nvSpPr>
          <p:spPr>
            <a:xfrm>
              <a:off x="7036124" y="2454791"/>
              <a:ext cx="2050376" cy="954559"/>
            </a:xfrm>
            <a:prstGeom prst="rect">
              <a:avLst/>
            </a:prstGeom>
            <a:noFill/>
          </p:spPr>
          <p:txBody>
            <a:bodyPr wrap="square" lIns="137160" tIns="182880" rIns="137160" bIns="137160" rtlCol="0" anchor="ctr" anchorCtr="0">
              <a:noAutofit/>
            </a:bodyPr>
            <a:lstStyle/>
            <a:p>
              <a:pPr>
                <a:lnSpc>
                  <a:spcPct val="90000"/>
                </a:lnSpc>
              </a:pPr>
              <a:r>
                <a:rPr lang="en-US" sz="1600" dirty="0" smtClean="0">
                  <a:solidFill>
                    <a:schemeClr val="bg1"/>
                  </a:solidFill>
                </a:rPr>
                <a:t>schools have </a:t>
              </a:r>
              <a:r>
                <a:rPr lang="en-US" sz="1600" dirty="0" smtClean="0">
                  <a:solidFill>
                    <a:schemeClr val="accent1"/>
                  </a:solidFill>
                </a:rPr>
                <a:t>expenses</a:t>
              </a:r>
              <a:r>
                <a:rPr lang="en-US" sz="1600" dirty="0" smtClean="0">
                  <a:solidFill>
                    <a:schemeClr val="bg1"/>
                  </a:solidFill>
                </a:rPr>
                <a:t> outpacing </a:t>
              </a:r>
              <a:r>
                <a:rPr lang="en-US" sz="1600" dirty="0" smtClean="0">
                  <a:solidFill>
                    <a:srgbClr val="FF671B"/>
                  </a:solidFill>
                </a:rPr>
                <a:t>revenue</a:t>
              </a:r>
              <a:endParaRPr lang="en-US" sz="1600" dirty="0">
                <a:solidFill>
                  <a:srgbClr val="FF671B"/>
                </a:solidFill>
              </a:endParaRPr>
            </a:p>
          </p:txBody>
        </p:sp>
      </p:grpSp>
      <p:sp>
        <p:nvSpPr>
          <p:cNvPr id="14" name="Block Arc 13"/>
          <p:cNvSpPr/>
          <p:nvPr/>
        </p:nvSpPr>
        <p:spPr>
          <a:xfrm rot="5400000">
            <a:off x="5527101" y="2238322"/>
            <a:ext cx="1478639" cy="1433576"/>
          </a:xfrm>
          <a:prstGeom prst="blockArc">
            <a:avLst>
              <a:gd name="adj1" fmla="val 10800000"/>
              <a:gd name="adj2" fmla="val 1686385"/>
              <a:gd name="adj3" fmla="val 117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a:solidFill>
                <a:schemeClr val="tx1"/>
              </a:solidFill>
            </a:endParaRPr>
          </a:p>
        </p:txBody>
      </p:sp>
      <p:cxnSp>
        <p:nvCxnSpPr>
          <p:cNvPr id="26" name="Straight Connector 25"/>
          <p:cNvCxnSpPr/>
          <p:nvPr/>
        </p:nvCxnSpPr>
        <p:spPr>
          <a:xfrm>
            <a:off x="1162722" y="2602552"/>
            <a:ext cx="643317" cy="922407"/>
          </a:xfrm>
          <a:prstGeom prst="line">
            <a:avLst/>
          </a:prstGeom>
          <a:ln w="88900" cap="rnd" cmpd="sng">
            <a:solidFill>
              <a:srgbClr val="FF671B"/>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806039" y="3025852"/>
            <a:ext cx="337158" cy="499108"/>
          </a:xfrm>
          <a:prstGeom prst="line">
            <a:avLst/>
          </a:prstGeom>
          <a:ln w="88900" cap="rnd" cmpd="sng">
            <a:solidFill>
              <a:srgbClr val="FF671B"/>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69" idx="0"/>
          </p:cNvCxnSpPr>
          <p:nvPr/>
        </p:nvCxnSpPr>
        <p:spPr>
          <a:xfrm>
            <a:off x="2143197" y="3025852"/>
            <a:ext cx="432807" cy="677834"/>
          </a:xfrm>
          <a:prstGeom prst="line">
            <a:avLst/>
          </a:prstGeom>
          <a:ln w="88900" cap="rnd" cmpd="sng">
            <a:solidFill>
              <a:srgbClr val="FF671B"/>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9" idx="0"/>
          </p:cNvCxnSpPr>
          <p:nvPr/>
        </p:nvCxnSpPr>
        <p:spPr>
          <a:xfrm flipV="1">
            <a:off x="2576004" y="3232428"/>
            <a:ext cx="443803" cy="471258"/>
          </a:xfrm>
          <a:prstGeom prst="line">
            <a:avLst/>
          </a:prstGeom>
          <a:ln w="88900" cap="rnd" cmpd="sng">
            <a:solidFill>
              <a:srgbClr val="FF671B"/>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042283" y="3232427"/>
            <a:ext cx="1187222" cy="1655151"/>
          </a:xfrm>
          <a:prstGeom prst="line">
            <a:avLst/>
          </a:prstGeom>
          <a:ln w="88900" cap="rnd" cmpd="sng">
            <a:solidFill>
              <a:srgbClr val="FF671B"/>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66" name="Title 2"/>
          <p:cNvSpPr txBox="1">
            <a:spLocks/>
          </p:cNvSpPr>
          <p:nvPr/>
        </p:nvSpPr>
        <p:spPr>
          <a:xfrm>
            <a:off x="658339" y="588631"/>
            <a:ext cx="7920160" cy="365760"/>
          </a:xfrm>
          <a:prstGeom prst="rect">
            <a:avLst/>
          </a:prstGeom>
        </p:spPr>
        <p:txBody>
          <a:bodyPr vert="horz" lIns="0" tIns="0" rIns="0" bIns="0" rtlCol="0" anchor="b">
            <a:normAutofit/>
          </a:bodyPr>
          <a:lstStyle>
            <a:lvl1pPr algn="l" defTabSz="457200" rtl="0" eaLnBrk="1" latinLnBrk="0" hangingPunct="1">
              <a:lnSpc>
                <a:spcPct val="85000"/>
              </a:lnSpc>
              <a:spcBef>
                <a:spcPct val="0"/>
              </a:spcBef>
              <a:buNone/>
              <a:defRPr lang="en-US" sz="2200" b="1" kern="1200">
                <a:solidFill>
                  <a:schemeClr val="bg1"/>
                </a:solidFill>
                <a:latin typeface="+mj-lt"/>
                <a:ea typeface="+mj-ea"/>
                <a:cs typeface="+mj-cs"/>
              </a:defRPr>
            </a:lvl1pPr>
          </a:lstStyle>
          <a:p>
            <a:r>
              <a:rPr lang="en-US" sz="2800" dirty="0" smtClean="0"/>
              <a:t>Challenges of Change</a:t>
            </a:r>
            <a:endParaRPr lang="en-US" sz="2800" dirty="0"/>
          </a:p>
        </p:txBody>
      </p:sp>
      <p:sp>
        <p:nvSpPr>
          <p:cNvPr id="67" name="Text Placeholder 1"/>
          <p:cNvSpPr>
            <a:spLocks noGrp="1"/>
          </p:cNvSpPr>
          <p:nvPr>
            <p:ph type="body" sz="quarter" idx="10"/>
          </p:nvPr>
        </p:nvSpPr>
        <p:spPr>
          <a:xfrm>
            <a:off x="644399" y="954391"/>
            <a:ext cx="7920038" cy="365760"/>
          </a:xfrm>
        </p:spPr>
        <p:txBody>
          <a:bodyPr/>
          <a:lstStyle/>
          <a:p>
            <a:r>
              <a:rPr lang="en-US" sz="2800" dirty="0" smtClean="0"/>
              <a:t>Outlook on Higher Education</a:t>
            </a:r>
            <a:endParaRPr lang="en-US" sz="2800" dirty="0"/>
          </a:p>
        </p:txBody>
      </p:sp>
      <p:sp>
        <p:nvSpPr>
          <p:cNvPr id="69" name="TextBox 68"/>
          <p:cNvSpPr txBox="1"/>
          <p:nvPr/>
        </p:nvSpPr>
        <p:spPr>
          <a:xfrm>
            <a:off x="2343578" y="3703686"/>
            <a:ext cx="464851" cy="307777"/>
          </a:xfrm>
          <a:prstGeom prst="rect">
            <a:avLst/>
          </a:prstGeom>
          <a:noFill/>
        </p:spPr>
        <p:txBody>
          <a:bodyPr wrap="square" rtlCol="0">
            <a:spAutoFit/>
          </a:bodyPr>
          <a:lstStyle/>
          <a:p>
            <a:r>
              <a:rPr lang="en-US" sz="1400" i="1" dirty="0" smtClean="0">
                <a:solidFill>
                  <a:schemeClr val="bg1"/>
                </a:solidFill>
              </a:rPr>
              <a:t>12</a:t>
            </a:r>
            <a:endParaRPr lang="en-US" sz="1400" i="1" dirty="0">
              <a:solidFill>
                <a:schemeClr val="bg1"/>
              </a:solidFill>
            </a:endParaRPr>
          </a:p>
        </p:txBody>
      </p:sp>
      <p:sp>
        <p:nvSpPr>
          <p:cNvPr id="70" name="TextBox 69"/>
          <p:cNvSpPr txBox="1"/>
          <p:nvPr/>
        </p:nvSpPr>
        <p:spPr>
          <a:xfrm>
            <a:off x="644394" y="5782231"/>
            <a:ext cx="3932311" cy="369332"/>
          </a:xfrm>
          <a:prstGeom prst="rect">
            <a:avLst/>
          </a:prstGeom>
          <a:noFill/>
        </p:spPr>
        <p:txBody>
          <a:bodyPr wrap="none" rtlCol="0">
            <a:spAutoFit/>
          </a:bodyPr>
          <a:lstStyle/>
          <a:p>
            <a:r>
              <a:rPr lang="en-US" dirty="0" smtClean="0">
                <a:solidFill>
                  <a:srgbClr val="FFFFFF"/>
                </a:solidFill>
              </a:rPr>
              <a:t>Average institution downgrade annually</a:t>
            </a:r>
            <a:endParaRPr lang="en-US" dirty="0">
              <a:solidFill>
                <a:srgbClr val="FFFFFF"/>
              </a:solidFill>
            </a:endParaRPr>
          </a:p>
        </p:txBody>
      </p:sp>
      <p:sp>
        <p:nvSpPr>
          <p:cNvPr id="71" name="TextBox 70"/>
          <p:cNvSpPr txBox="1"/>
          <p:nvPr/>
        </p:nvSpPr>
        <p:spPr>
          <a:xfrm>
            <a:off x="4165275" y="4928695"/>
            <a:ext cx="464851" cy="400110"/>
          </a:xfrm>
          <a:prstGeom prst="rect">
            <a:avLst/>
          </a:prstGeom>
          <a:noFill/>
        </p:spPr>
        <p:txBody>
          <a:bodyPr wrap="square" rtlCol="0">
            <a:spAutoFit/>
          </a:bodyPr>
          <a:lstStyle/>
          <a:p>
            <a:r>
              <a:rPr lang="en-US" sz="2000" b="1" dirty="0" smtClean="0">
                <a:solidFill>
                  <a:schemeClr val="bg1"/>
                </a:solidFill>
              </a:rPr>
              <a:t>28</a:t>
            </a:r>
            <a:endParaRPr lang="en-US" sz="2000" b="1" dirty="0">
              <a:solidFill>
                <a:schemeClr val="bg1"/>
              </a:solidFill>
            </a:endParaRPr>
          </a:p>
        </p:txBody>
      </p:sp>
      <p:sp>
        <p:nvSpPr>
          <p:cNvPr id="72" name="TextBox 71"/>
          <p:cNvSpPr txBox="1"/>
          <p:nvPr/>
        </p:nvSpPr>
        <p:spPr>
          <a:xfrm>
            <a:off x="4165275" y="5513010"/>
            <a:ext cx="592444" cy="276999"/>
          </a:xfrm>
          <a:prstGeom prst="rect">
            <a:avLst/>
          </a:prstGeom>
          <a:noFill/>
        </p:spPr>
        <p:txBody>
          <a:bodyPr wrap="square" rtlCol="0">
            <a:spAutoFit/>
          </a:bodyPr>
          <a:lstStyle/>
          <a:p>
            <a:r>
              <a:rPr lang="en-US" sz="1200" i="1" dirty="0" smtClean="0">
                <a:solidFill>
                  <a:schemeClr val="accent1"/>
                </a:solidFill>
              </a:rPr>
              <a:t>2013</a:t>
            </a:r>
            <a:endParaRPr lang="en-US" sz="1200" i="1" dirty="0">
              <a:solidFill>
                <a:schemeClr val="accent1"/>
              </a:solidFill>
            </a:endParaRPr>
          </a:p>
        </p:txBody>
      </p:sp>
      <p:sp>
        <p:nvSpPr>
          <p:cNvPr id="74" name="TextBox 73"/>
          <p:cNvSpPr txBox="1"/>
          <p:nvPr/>
        </p:nvSpPr>
        <p:spPr>
          <a:xfrm>
            <a:off x="2279782" y="5492889"/>
            <a:ext cx="592444" cy="276999"/>
          </a:xfrm>
          <a:prstGeom prst="rect">
            <a:avLst/>
          </a:prstGeom>
          <a:noFill/>
        </p:spPr>
        <p:txBody>
          <a:bodyPr wrap="square" rtlCol="0">
            <a:spAutoFit/>
          </a:bodyPr>
          <a:lstStyle/>
          <a:p>
            <a:r>
              <a:rPr lang="en-US" sz="1200" i="1" dirty="0" smtClean="0">
                <a:solidFill>
                  <a:schemeClr val="accent1"/>
                </a:solidFill>
              </a:rPr>
              <a:t>2007</a:t>
            </a:r>
            <a:endParaRPr lang="en-US" sz="1200" i="1" dirty="0">
              <a:solidFill>
                <a:schemeClr val="accent1"/>
              </a:solidFill>
            </a:endParaRPr>
          </a:p>
        </p:txBody>
      </p:sp>
      <p:grpSp>
        <p:nvGrpSpPr>
          <p:cNvPr id="5" name="Group 4"/>
          <p:cNvGrpSpPr/>
          <p:nvPr/>
        </p:nvGrpSpPr>
        <p:grpSpPr>
          <a:xfrm>
            <a:off x="5492655" y="4360458"/>
            <a:ext cx="3651345" cy="1490553"/>
            <a:chOff x="5492655" y="4360458"/>
            <a:chExt cx="3651345" cy="1490553"/>
          </a:xfrm>
        </p:grpSpPr>
        <p:sp>
          <p:nvSpPr>
            <p:cNvPr id="81" name="Oval 100"/>
            <p:cNvSpPr/>
            <p:nvPr/>
          </p:nvSpPr>
          <p:spPr>
            <a:xfrm>
              <a:off x="5492655" y="4360458"/>
              <a:ext cx="1490553" cy="1490553"/>
            </a:xfrm>
            <a:custGeom>
              <a:avLst/>
              <a:gdLst/>
              <a:ahLst/>
              <a:cxnLst/>
              <a:rect l="l" t="t" r="r" b="b"/>
              <a:pathLst>
                <a:path w="1504016" h="1504016">
                  <a:moveTo>
                    <a:pt x="752008" y="187945"/>
                  </a:moveTo>
                  <a:cubicBezTo>
                    <a:pt x="439704" y="187945"/>
                    <a:pt x="186531" y="441118"/>
                    <a:pt x="186531" y="753422"/>
                  </a:cubicBezTo>
                  <a:cubicBezTo>
                    <a:pt x="186531" y="1065726"/>
                    <a:pt x="439704" y="1318899"/>
                    <a:pt x="752008" y="1318899"/>
                  </a:cubicBezTo>
                  <a:cubicBezTo>
                    <a:pt x="1064312" y="1318899"/>
                    <a:pt x="1317485" y="1065726"/>
                    <a:pt x="1317485" y="753422"/>
                  </a:cubicBezTo>
                  <a:cubicBezTo>
                    <a:pt x="1317485" y="441118"/>
                    <a:pt x="1064312" y="187945"/>
                    <a:pt x="752008" y="187945"/>
                  </a:cubicBezTo>
                  <a:close/>
                  <a:moveTo>
                    <a:pt x="752008" y="0"/>
                  </a:moveTo>
                  <a:cubicBezTo>
                    <a:pt x="1167330" y="0"/>
                    <a:pt x="1504016" y="336686"/>
                    <a:pt x="1504016" y="752008"/>
                  </a:cubicBezTo>
                  <a:cubicBezTo>
                    <a:pt x="1504016" y="1167331"/>
                    <a:pt x="1167330" y="1504016"/>
                    <a:pt x="752008" y="1504016"/>
                  </a:cubicBezTo>
                  <a:cubicBezTo>
                    <a:pt x="336686" y="1504016"/>
                    <a:pt x="0" y="1167331"/>
                    <a:pt x="0" y="752008"/>
                  </a:cubicBezTo>
                  <a:cubicBezTo>
                    <a:pt x="0" y="336686"/>
                    <a:pt x="336686" y="0"/>
                    <a:pt x="752008" y="0"/>
                  </a:cubicBezTo>
                  <a:close/>
                </a:path>
              </a:pathLst>
            </a:custGeom>
            <a:pattFill prst="dkUpDiag">
              <a:fgClr>
                <a:schemeClr val="tx1"/>
              </a:fgClr>
              <a:bgClr>
                <a:schemeClr val="tx1">
                  <a:lumMod val="85000"/>
                  <a:lumOff val="15000"/>
                </a:schemeClr>
              </a:bgClr>
            </a:patt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a:p>
          </p:txBody>
        </p:sp>
        <p:sp>
          <p:nvSpPr>
            <p:cNvPr id="82" name="Oval 81"/>
            <p:cNvSpPr/>
            <p:nvPr/>
          </p:nvSpPr>
          <p:spPr>
            <a:xfrm>
              <a:off x="5682848" y="4512228"/>
              <a:ext cx="1130954" cy="113095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91440" rIns="91440" bIns="91440" numCol="1" spcCol="0" rtlCol="0" fromWordArt="0" anchor="ctr" anchorCtr="0" forceAA="0" compatLnSpc="1">
              <a:prstTxWarp prst="textNoShape">
                <a:avLst/>
              </a:prstTxWarp>
              <a:noAutofit/>
            </a:bodyPr>
            <a:lstStyle/>
            <a:p>
              <a:pPr algn="ctr"/>
              <a:r>
                <a:rPr lang="en-US" sz="3200" b="1" dirty="0" smtClean="0">
                  <a:solidFill>
                    <a:srgbClr val="FF671B"/>
                  </a:solidFill>
                  <a:latin typeface="+mj-lt"/>
                </a:rPr>
                <a:t>41%</a:t>
              </a:r>
              <a:endParaRPr lang="en-US" sz="3200" b="1" dirty="0">
                <a:solidFill>
                  <a:srgbClr val="FF671B"/>
                </a:solidFill>
                <a:latin typeface="+mj-lt"/>
              </a:endParaRPr>
            </a:p>
          </p:txBody>
        </p:sp>
        <p:sp>
          <p:nvSpPr>
            <p:cNvPr id="83" name="TextBox 82"/>
            <p:cNvSpPr txBox="1"/>
            <p:nvPr/>
          </p:nvSpPr>
          <p:spPr>
            <a:xfrm>
              <a:off x="7036124" y="4611375"/>
              <a:ext cx="2107876" cy="954559"/>
            </a:xfrm>
            <a:prstGeom prst="rect">
              <a:avLst/>
            </a:prstGeom>
            <a:noFill/>
          </p:spPr>
          <p:txBody>
            <a:bodyPr wrap="square" lIns="137160" tIns="182880" rIns="137160" bIns="137160" rtlCol="0" anchor="ctr" anchorCtr="0">
              <a:noAutofit/>
            </a:bodyPr>
            <a:lstStyle/>
            <a:p>
              <a:pPr>
                <a:lnSpc>
                  <a:spcPct val="90000"/>
                </a:lnSpc>
              </a:pPr>
              <a:r>
                <a:rPr lang="en-US" sz="1600" dirty="0">
                  <a:solidFill>
                    <a:schemeClr val="bg1"/>
                  </a:solidFill>
                </a:rPr>
                <a:t>e</a:t>
              </a:r>
              <a:r>
                <a:rPr lang="en-US" sz="1600" dirty="0" smtClean="0">
                  <a:solidFill>
                    <a:schemeClr val="bg1"/>
                  </a:solidFill>
                </a:rPr>
                <a:t>ntering students </a:t>
              </a:r>
              <a:r>
                <a:rPr lang="en-US" sz="1600" dirty="0" smtClean="0">
                  <a:solidFill>
                    <a:schemeClr val="accent1"/>
                  </a:solidFill>
                </a:rPr>
                <a:t>do not graduate</a:t>
              </a:r>
              <a:r>
                <a:rPr lang="en-US" sz="1600" dirty="0" smtClean="0">
                  <a:solidFill>
                    <a:schemeClr val="bg1"/>
                  </a:solidFill>
                </a:rPr>
                <a:t> with their bachelor’s degree</a:t>
              </a:r>
              <a:endParaRPr lang="en-US" sz="1600" dirty="0">
                <a:solidFill>
                  <a:srgbClr val="FF671B"/>
                </a:solidFill>
              </a:endParaRPr>
            </a:p>
          </p:txBody>
        </p:sp>
      </p:grpSp>
      <p:sp>
        <p:nvSpPr>
          <p:cNvPr id="84" name="Block Arc 83"/>
          <p:cNvSpPr/>
          <p:nvPr/>
        </p:nvSpPr>
        <p:spPr>
          <a:xfrm rot="5400000">
            <a:off x="5527101" y="4394906"/>
            <a:ext cx="1478639" cy="1433576"/>
          </a:xfrm>
          <a:prstGeom prst="blockArc">
            <a:avLst>
              <a:gd name="adj1" fmla="val 10800000"/>
              <a:gd name="adj2" fmla="val 19753788"/>
              <a:gd name="adj3" fmla="val 1309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a:solidFill>
                <a:schemeClr val="tx1"/>
              </a:solidFill>
            </a:endParaRPr>
          </a:p>
        </p:txBody>
      </p:sp>
      <p:sp>
        <p:nvSpPr>
          <p:cNvPr id="2" name="TextBox 1"/>
          <p:cNvSpPr txBox="1"/>
          <p:nvPr/>
        </p:nvSpPr>
        <p:spPr>
          <a:xfrm>
            <a:off x="644399" y="6559022"/>
            <a:ext cx="3140009" cy="230832"/>
          </a:xfrm>
          <a:prstGeom prst="rect">
            <a:avLst/>
          </a:prstGeom>
          <a:noFill/>
        </p:spPr>
        <p:txBody>
          <a:bodyPr wrap="none" rtlCol="0">
            <a:spAutoFit/>
          </a:bodyPr>
          <a:lstStyle/>
          <a:p>
            <a:r>
              <a:rPr lang="en-US" sz="900" dirty="0" smtClean="0">
                <a:solidFill>
                  <a:schemeClr val="bg1"/>
                </a:solidFill>
              </a:rPr>
              <a:t>Source: Moody’s Investor Services; National Dept. of Education</a:t>
            </a:r>
            <a:endParaRPr lang="en-US" sz="900" dirty="0">
              <a:solidFill>
                <a:schemeClr val="bg1"/>
              </a:solidFill>
            </a:endParaRPr>
          </a:p>
        </p:txBody>
      </p:sp>
    </p:spTree>
    <p:extLst>
      <p:ext uri="{BB962C8B-B14F-4D97-AF65-F5344CB8AC3E}">
        <p14:creationId xmlns:p14="http://schemas.microsoft.com/office/powerpoint/2010/main" val="410813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up)">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0"/>
                            </p:stCondLst>
                            <p:childTnLst>
                              <p:par>
                                <p:cTn id="37" presetID="22" presetClass="entr" presetSubtype="1"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up)">
                                      <p:cBhvr>
                                        <p:cTn id="3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nut 26"/>
          <p:cNvSpPr/>
          <p:nvPr/>
        </p:nvSpPr>
        <p:spPr>
          <a:xfrm>
            <a:off x="974970" y="2739977"/>
            <a:ext cx="2154392" cy="2154392"/>
          </a:xfrm>
          <a:prstGeom prst="donut">
            <a:avLst>
              <a:gd name="adj" fmla="val 1257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US" b="1" dirty="0" smtClean="0">
                <a:solidFill>
                  <a:srgbClr val="FFFFFF"/>
                </a:solidFill>
                <a:latin typeface="+mj-lt"/>
              </a:rPr>
              <a:t>Reasons for Leaving</a:t>
            </a:r>
            <a:endParaRPr lang="en-US" b="1" dirty="0">
              <a:solidFill>
                <a:srgbClr val="FFFFFF"/>
              </a:solidFill>
              <a:latin typeface="+mj-lt"/>
            </a:endParaRPr>
          </a:p>
        </p:txBody>
      </p:sp>
      <p:sp>
        <p:nvSpPr>
          <p:cNvPr id="28" name="TextBox 27"/>
          <p:cNvSpPr txBox="1"/>
          <p:nvPr/>
        </p:nvSpPr>
        <p:spPr>
          <a:xfrm>
            <a:off x="24660" y="2935544"/>
            <a:ext cx="1208922" cy="307777"/>
          </a:xfrm>
          <a:prstGeom prst="rect">
            <a:avLst/>
          </a:prstGeom>
          <a:noFill/>
        </p:spPr>
        <p:txBody>
          <a:bodyPr wrap="none" rtlCol="0">
            <a:spAutoFit/>
          </a:bodyPr>
          <a:lstStyle/>
          <a:p>
            <a:r>
              <a:rPr lang="en-US" sz="1400" i="1" dirty="0" smtClean="0">
                <a:solidFill>
                  <a:schemeClr val="accent1"/>
                </a:solidFill>
              </a:rPr>
              <a:t>Circumstance</a:t>
            </a:r>
            <a:endParaRPr lang="en-US" sz="1400" i="1" dirty="0">
              <a:solidFill>
                <a:schemeClr val="accent1"/>
              </a:solidFill>
            </a:endParaRPr>
          </a:p>
        </p:txBody>
      </p:sp>
      <p:sp>
        <p:nvSpPr>
          <p:cNvPr id="30" name="TextBox 29"/>
          <p:cNvSpPr txBox="1"/>
          <p:nvPr/>
        </p:nvSpPr>
        <p:spPr>
          <a:xfrm>
            <a:off x="2929324" y="2935544"/>
            <a:ext cx="1210325" cy="307777"/>
          </a:xfrm>
          <a:prstGeom prst="rect">
            <a:avLst/>
          </a:prstGeom>
          <a:noFill/>
        </p:spPr>
        <p:txBody>
          <a:bodyPr wrap="none" rtlCol="0">
            <a:spAutoFit/>
          </a:bodyPr>
          <a:lstStyle/>
          <a:p>
            <a:r>
              <a:rPr lang="en-US" sz="1400" i="1" dirty="0" smtClean="0">
                <a:solidFill>
                  <a:schemeClr val="accent1"/>
                </a:solidFill>
              </a:rPr>
              <a:t>Preparedness</a:t>
            </a:r>
            <a:endParaRPr lang="en-US" sz="1400" i="1" dirty="0">
              <a:solidFill>
                <a:schemeClr val="accent1"/>
              </a:solidFill>
            </a:endParaRPr>
          </a:p>
        </p:txBody>
      </p:sp>
      <p:sp>
        <p:nvSpPr>
          <p:cNvPr id="31" name="TextBox 30"/>
          <p:cNvSpPr txBox="1"/>
          <p:nvPr/>
        </p:nvSpPr>
        <p:spPr>
          <a:xfrm>
            <a:off x="2668851" y="4837151"/>
            <a:ext cx="893506" cy="307777"/>
          </a:xfrm>
          <a:prstGeom prst="rect">
            <a:avLst/>
          </a:prstGeom>
          <a:noFill/>
        </p:spPr>
        <p:txBody>
          <a:bodyPr wrap="none" rtlCol="0">
            <a:spAutoFit/>
          </a:bodyPr>
          <a:lstStyle/>
          <a:p>
            <a:r>
              <a:rPr lang="en-US" sz="1400" i="1" dirty="0" smtClean="0">
                <a:solidFill>
                  <a:schemeClr val="accent1"/>
                </a:solidFill>
              </a:rPr>
              <a:t>Offerings</a:t>
            </a:r>
            <a:endParaRPr lang="en-US" sz="1400" i="1" dirty="0">
              <a:solidFill>
                <a:schemeClr val="accent1"/>
              </a:solidFill>
            </a:endParaRPr>
          </a:p>
        </p:txBody>
      </p:sp>
      <p:sp>
        <p:nvSpPr>
          <p:cNvPr id="32" name="TextBox 31"/>
          <p:cNvSpPr txBox="1"/>
          <p:nvPr/>
        </p:nvSpPr>
        <p:spPr>
          <a:xfrm>
            <a:off x="3129362" y="3843572"/>
            <a:ext cx="1069974" cy="307777"/>
          </a:xfrm>
          <a:prstGeom prst="rect">
            <a:avLst/>
          </a:prstGeom>
          <a:noFill/>
        </p:spPr>
        <p:txBody>
          <a:bodyPr wrap="none" rtlCol="0">
            <a:spAutoFit/>
          </a:bodyPr>
          <a:lstStyle/>
          <a:p>
            <a:r>
              <a:rPr lang="en-US" sz="1400" i="1" dirty="0" smtClean="0">
                <a:solidFill>
                  <a:schemeClr val="accent1"/>
                </a:solidFill>
              </a:rPr>
              <a:t>Adjustment</a:t>
            </a:r>
            <a:endParaRPr lang="en-US" sz="1400" i="1" dirty="0">
              <a:solidFill>
                <a:schemeClr val="accent1"/>
              </a:solidFill>
            </a:endParaRPr>
          </a:p>
        </p:txBody>
      </p:sp>
      <p:sp>
        <p:nvSpPr>
          <p:cNvPr id="33" name="TextBox 32"/>
          <p:cNvSpPr txBox="1"/>
          <p:nvPr/>
        </p:nvSpPr>
        <p:spPr>
          <a:xfrm>
            <a:off x="988925" y="4852498"/>
            <a:ext cx="1012993" cy="307777"/>
          </a:xfrm>
          <a:prstGeom prst="rect">
            <a:avLst/>
          </a:prstGeom>
          <a:noFill/>
        </p:spPr>
        <p:txBody>
          <a:bodyPr wrap="none" rtlCol="0">
            <a:spAutoFit/>
          </a:bodyPr>
          <a:lstStyle/>
          <a:p>
            <a:r>
              <a:rPr lang="en-US" sz="1400" i="1" dirty="0" smtClean="0">
                <a:solidFill>
                  <a:schemeClr val="accent1"/>
                </a:solidFill>
              </a:rPr>
              <a:t>Experience</a:t>
            </a:r>
            <a:endParaRPr lang="en-US" sz="1400" i="1" dirty="0">
              <a:solidFill>
                <a:schemeClr val="accent1"/>
              </a:solidFill>
            </a:endParaRPr>
          </a:p>
        </p:txBody>
      </p:sp>
      <p:sp>
        <p:nvSpPr>
          <p:cNvPr id="34" name="TextBox 33"/>
          <p:cNvSpPr txBox="1"/>
          <p:nvPr/>
        </p:nvSpPr>
        <p:spPr>
          <a:xfrm>
            <a:off x="1391960" y="2399072"/>
            <a:ext cx="1078741" cy="307777"/>
          </a:xfrm>
          <a:prstGeom prst="rect">
            <a:avLst/>
          </a:prstGeom>
          <a:noFill/>
        </p:spPr>
        <p:txBody>
          <a:bodyPr wrap="none" rtlCol="0">
            <a:spAutoFit/>
          </a:bodyPr>
          <a:lstStyle/>
          <a:p>
            <a:r>
              <a:rPr lang="en-US" sz="1400" i="1" dirty="0" smtClean="0">
                <a:solidFill>
                  <a:schemeClr val="accent1"/>
                </a:solidFill>
              </a:rPr>
              <a:t>Preferences</a:t>
            </a:r>
            <a:endParaRPr lang="en-US" sz="1400" i="1" dirty="0">
              <a:solidFill>
                <a:schemeClr val="accent1"/>
              </a:solidFill>
            </a:endParaRPr>
          </a:p>
        </p:txBody>
      </p:sp>
      <p:sp>
        <p:nvSpPr>
          <p:cNvPr id="35" name="Rectangle 34"/>
          <p:cNvSpPr/>
          <p:nvPr/>
        </p:nvSpPr>
        <p:spPr>
          <a:xfrm>
            <a:off x="1366574" y="2892874"/>
            <a:ext cx="1302277" cy="650891"/>
          </a:xfrm>
          <a:prstGeom prst="rect">
            <a:avLst/>
          </a:prstGeom>
          <a:noFill/>
        </p:spPr>
        <p:txBody>
          <a:bodyPr wrap="none" lIns="91440" tIns="45720" rIns="91440" bIns="45720">
            <a:prstTxWarp prst="textArchUp">
              <a:avLst>
                <a:gd name="adj" fmla="val 12944492"/>
              </a:avLst>
            </a:prstTxWarp>
            <a:spAutoFit/>
          </a:bodyPr>
          <a:lstStyle/>
          <a:p>
            <a:pPr algn="ctr"/>
            <a:r>
              <a:rPr lang="en-US" b="1" dirty="0" smtClean="0">
                <a:ln w="12700">
                  <a:noFill/>
                  <a:prstDash val="solid"/>
                </a:ln>
                <a:effectLst>
                  <a:outerShdw blurRad="41275" dist="20320" dir="1800000" algn="tl" rotWithShape="0">
                    <a:srgbClr val="000000">
                      <a:alpha val="40000"/>
                    </a:srgbClr>
                  </a:outerShdw>
                </a:effectLst>
              </a:rPr>
              <a:t>Less Controllable</a:t>
            </a:r>
            <a:endParaRPr lang="en-US" b="1" cap="none" spc="0" dirty="0">
              <a:ln w="12700">
                <a:noFill/>
                <a:prstDash val="solid"/>
              </a:ln>
              <a:effectLst>
                <a:outerShdw blurRad="41275" dist="20320" dir="1800000" algn="tl" rotWithShape="0">
                  <a:srgbClr val="000000">
                    <a:alpha val="40000"/>
                  </a:srgbClr>
                </a:outerShdw>
              </a:effectLst>
            </a:endParaRPr>
          </a:p>
        </p:txBody>
      </p:sp>
      <p:sp>
        <p:nvSpPr>
          <p:cNvPr id="38" name="Rectangle 37"/>
          <p:cNvSpPr/>
          <p:nvPr/>
        </p:nvSpPr>
        <p:spPr>
          <a:xfrm rot="21442637">
            <a:off x="1514718" y="4339483"/>
            <a:ext cx="1141412" cy="433680"/>
          </a:xfrm>
          <a:prstGeom prst="rect">
            <a:avLst/>
          </a:prstGeom>
          <a:noFill/>
        </p:spPr>
        <p:txBody>
          <a:bodyPr wrap="none" lIns="91440" tIns="45720" rIns="91440" bIns="45720">
            <a:prstTxWarp prst="textArchDown">
              <a:avLst>
                <a:gd name="adj" fmla="val 1059045"/>
              </a:avLst>
            </a:prstTxWarp>
            <a:spAutoFit/>
          </a:bodyPr>
          <a:lstStyle/>
          <a:p>
            <a:pPr algn="ctr"/>
            <a:r>
              <a:rPr lang="en-US" b="1" cap="none" spc="0" dirty="0" smtClean="0">
                <a:ln w="12700">
                  <a:noFill/>
                  <a:prstDash val="solid"/>
                </a:ln>
                <a:effectLst>
                  <a:outerShdw blurRad="41275" dist="20320" dir="1800000" algn="tl" rotWithShape="0">
                    <a:srgbClr val="000000">
                      <a:alpha val="40000"/>
                    </a:srgbClr>
                  </a:outerShdw>
                </a:effectLst>
              </a:rPr>
              <a:t>More Controllable</a:t>
            </a:r>
            <a:endParaRPr lang="en-US" b="1" cap="none" spc="0" dirty="0">
              <a:ln w="12700">
                <a:noFill/>
                <a:prstDash val="solid"/>
              </a:ln>
              <a:effectLst>
                <a:outerShdw blurRad="41275" dist="20320" dir="1800000" algn="tl" rotWithShape="0">
                  <a:srgbClr val="000000">
                    <a:alpha val="40000"/>
                  </a:srgbClr>
                </a:outerShdw>
              </a:effectLst>
            </a:endParaRPr>
          </a:p>
        </p:txBody>
      </p:sp>
      <p:sp>
        <p:nvSpPr>
          <p:cNvPr id="40" name="TextBox 39"/>
          <p:cNvSpPr txBox="1"/>
          <p:nvPr/>
        </p:nvSpPr>
        <p:spPr>
          <a:xfrm>
            <a:off x="554615" y="5745846"/>
            <a:ext cx="3275882" cy="369332"/>
          </a:xfrm>
          <a:prstGeom prst="rect">
            <a:avLst/>
          </a:prstGeom>
          <a:noFill/>
        </p:spPr>
        <p:txBody>
          <a:bodyPr wrap="none" rtlCol="0">
            <a:spAutoFit/>
          </a:bodyPr>
          <a:lstStyle/>
          <a:p>
            <a:r>
              <a:rPr lang="en-US" dirty="0" smtClean="0">
                <a:solidFill>
                  <a:srgbClr val="FFFFFF"/>
                </a:solidFill>
              </a:rPr>
              <a:t>Challenges of Student Retention</a:t>
            </a:r>
            <a:endParaRPr lang="en-US" dirty="0">
              <a:solidFill>
                <a:srgbClr val="FFFFFF"/>
              </a:solidFill>
            </a:endParaRPr>
          </a:p>
        </p:txBody>
      </p:sp>
      <p:sp>
        <p:nvSpPr>
          <p:cNvPr id="41" name="TextBox 40"/>
          <p:cNvSpPr txBox="1"/>
          <p:nvPr/>
        </p:nvSpPr>
        <p:spPr>
          <a:xfrm>
            <a:off x="644399" y="6559022"/>
            <a:ext cx="4381296" cy="230832"/>
          </a:xfrm>
          <a:prstGeom prst="rect">
            <a:avLst/>
          </a:prstGeom>
          <a:noFill/>
        </p:spPr>
        <p:txBody>
          <a:bodyPr wrap="none" rtlCol="0">
            <a:spAutoFit/>
          </a:bodyPr>
          <a:lstStyle/>
          <a:p>
            <a:r>
              <a:rPr lang="en-US" sz="900" dirty="0" smtClean="0">
                <a:solidFill>
                  <a:schemeClr val="bg1"/>
                </a:solidFill>
              </a:rPr>
              <a:t>Source: New England Journal of </a:t>
            </a:r>
            <a:r>
              <a:rPr lang="en-US" sz="900" dirty="0" smtClean="0">
                <a:solidFill>
                  <a:srgbClr val="FFFFFF"/>
                </a:solidFill>
              </a:rPr>
              <a:t>Higher Education; </a:t>
            </a:r>
            <a:r>
              <a:rPr lang="en-US" sz="900" dirty="0">
                <a:solidFill>
                  <a:srgbClr val="FFFFFF"/>
                </a:solidFill>
                <a:cs typeface="Cambria"/>
              </a:rPr>
              <a:t>Bloomberg, Labor Department (2014)</a:t>
            </a:r>
            <a:r>
              <a:rPr lang="en-US" sz="900" dirty="0" smtClean="0">
                <a:solidFill>
                  <a:srgbClr val="FFFFFF"/>
                </a:solidFill>
              </a:rPr>
              <a:t> </a:t>
            </a:r>
            <a:endParaRPr lang="en-US" sz="900" dirty="0">
              <a:solidFill>
                <a:srgbClr val="FFFFFF"/>
              </a:solidFill>
            </a:endParaRPr>
          </a:p>
        </p:txBody>
      </p:sp>
      <p:sp>
        <p:nvSpPr>
          <p:cNvPr id="43" name="Title 2"/>
          <p:cNvSpPr txBox="1">
            <a:spLocks/>
          </p:cNvSpPr>
          <p:nvPr/>
        </p:nvSpPr>
        <p:spPr>
          <a:xfrm>
            <a:off x="658339" y="588631"/>
            <a:ext cx="7920160" cy="365760"/>
          </a:xfrm>
          <a:prstGeom prst="rect">
            <a:avLst/>
          </a:prstGeom>
        </p:spPr>
        <p:txBody>
          <a:bodyPr vert="horz" lIns="0" tIns="0" rIns="0" bIns="0" rtlCol="0" anchor="b">
            <a:normAutofit/>
          </a:bodyPr>
          <a:lstStyle>
            <a:lvl1pPr algn="l" defTabSz="457200" rtl="0" eaLnBrk="1" latinLnBrk="0" hangingPunct="1">
              <a:lnSpc>
                <a:spcPct val="85000"/>
              </a:lnSpc>
              <a:spcBef>
                <a:spcPct val="0"/>
              </a:spcBef>
              <a:buNone/>
              <a:defRPr lang="en-US" sz="2200" b="1" kern="1200">
                <a:solidFill>
                  <a:schemeClr val="bg1"/>
                </a:solidFill>
                <a:latin typeface="+mj-lt"/>
                <a:ea typeface="+mj-ea"/>
                <a:cs typeface="+mj-cs"/>
              </a:defRPr>
            </a:lvl1pPr>
          </a:lstStyle>
          <a:p>
            <a:r>
              <a:rPr lang="en-US" sz="2800" dirty="0" smtClean="0"/>
              <a:t>Core Challenges for Higher Education</a:t>
            </a:r>
            <a:endParaRPr lang="en-US" sz="2800" dirty="0"/>
          </a:p>
        </p:txBody>
      </p:sp>
      <p:sp>
        <p:nvSpPr>
          <p:cNvPr id="44" name="Text Placeholder 1"/>
          <p:cNvSpPr>
            <a:spLocks noGrp="1"/>
          </p:cNvSpPr>
          <p:nvPr>
            <p:ph type="body" sz="quarter" idx="10"/>
          </p:nvPr>
        </p:nvSpPr>
        <p:spPr>
          <a:xfrm>
            <a:off x="644399" y="954391"/>
            <a:ext cx="7920038" cy="365760"/>
          </a:xfrm>
        </p:spPr>
        <p:txBody>
          <a:bodyPr/>
          <a:lstStyle/>
          <a:p>
            <a:r>
              <a:rPr lang="en-US" sz="2800" dirty="0" smtClean="0"/>
              <a:t>Retention and Expenses</a:t>
            </a:r>
            <a:endParaRPr lang="en-US" sz="2800" dirty="0"/>
          </a:p>
        </p:txBody>
      </p:sp>
      <p:grpSp>
        <p:nvGrpSpPr>
          <p:cNvPr id="46" name="Group 45"/>
          <p:cNvGrpSpPr/>
          <p:nvPr/>
        </p:nvGrpSpPr>
        <p:grpSpPr>
          <a:xfrm>
            <a:off x="4335259" y="2476668"/>
            <a:ext cx="4656413" cy="3670388"/>
            <a:chOff x="4335259" y="2476668"/>
            <a:chExt cx="4656413" cy="3670388"/>
          </a:xfrm>
        </p:grpSpPr>
        <p:graphicFrame>
          <p:nvGraphicFramePr>
            <p:cNvPr id="6" name="Chart 5"/>
            <p:cNvGraphicFramePr/>
            <p:nvPr>
              <p:extLst>
                <p:ext uri="{D42A27DB-BD31-4B8C-83A1-F6EECF244321}">
                  <p14:modId xmlns:p14="http://schemas.microsoft.com/office/powerpoint/2010/main" val="2675688421"/>
                </p:ext>
              </p:extLst>
            </p:nvPr>
          </p:nvGraphicFramePr>
          <p:xfrm>
            <a:off x="4335259" y="2476668"/>
            <a:ext cx="4656413" cy="3269178"/>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5068403" y="5777724"/>
              <a:ext cx="3510096" cy="369332"/>
            </a:xfrm>
            <a:prstGeom prst="rect">
              <a:avLst/>
            </a:prstGeom>
            <a:noFill/>
          </p:spPr>
          <p:txBody>
            <a:bodyPr wrap="none" rtlCol="0">
              <a:spAutoFit/>
            </a:bodyPr>
            <a:lstStyle/>
            <a:p>
              <a:r>
                <a:rPr lang="en-US" dirty="0" smtClean="0">
                  <a:solidFill>
                    <a:srgbClr val="FFFFFF"/>
                  </a:solidFill>
                </a:rPr>
                <a:t>Cost of Education Continues to Rise</a:t>
              </a:r>
              <a:endParaRPr lang="en-US" dirty="0">
                <a:solidFill>
                  <a:srgbClr val="FFFFFF"/>
                </a:solidFill>
              </a:endParaRPr>
            </a:p>
          </p:txBody>
        </p:sp>
      </p:grpSp>
    </p:spTree>
    <p:extLst>
      <p:ext uri="{BB962C8B-B14F-4D97-AF65-F5344CB8AC3E}">
        <p14:creationId xmlns:p14="http://schemas.microsoft.com/office/powerpoint/2010/main" val="22948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fade">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0" grpId="0" build="p"/>
      <p:bldP spid="31" grpId="0" build="p"/>
      <p:bldP spid="32" grpId="0" build="p"/>
      <p:bldP spid="33" grpId="0" build="p"/>
      <p:bldP spid="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303" y="1585683"/>
            <a:ext cx="9012507" cy="5262978"/>
          </a:xfrm>
          <a:prstGeom prst="rect">
            <a:avLst/>
          </a:prstGeom>
          <a:noFill/>
        </p:spPr>
        <p:txBody>
          <a:bodyPr wrap="square" rtlCol="0">
            <a:spAutoFit/>
          </a:bodyPr>
          <a:lstStyle/>
          <a:p>
            <a:r>
              <a:rPr lang="en-US" sz="1200" dirty="0" smtClean="0">
                <a:solidFill>
                  <a:schemeClr val="accent4">
                    <a:lumMod val="20000"/>
                    <a:lumOff val="80000"/>
                  </a:schemeClr>
                </a:solidFill>
                <a:latin typeface="Courier"/>
                <a:cs typeface="Courier"/>
              </a:rPr>
              <a:t>101010101010101010101010010100101010101010101010101010101010101010101010101010101010100101001010101010101010101010101010101010101010101010101010101010100101001010101010101010101010101010101010</a:t>
            </a:r>
          </a:p>
          <a:p>
            <a:r>
              <a:rPr lang="en-US" sz="1200" dirty="0" smtClean="0">
                <a:solidFill>
                  <a:schemeClr val="accent4">
                    <a:lumMod val="20000"/>
                    <a:lumOff val="80000"/>
                  </a:schemeClr>
                </a:solidFill>
                <a:latin typeface="Courier"/>
                <a:cs typeface="Courier"/>
              </a:rPr>
              <a:t>10101 </a:t>
            </a:r>
            <a:r>
              <a:rPr lang="en-US" sz="1400" dirty="0" smtClean="0">
                <a:solidFill>
                  <a:schemeClr val="accent5">
                    <a:lumMod val="75000"/>
                  </a:schemeClr>
                </a:solidFill>
                <a:latin typeface="Courier"/>
                <a:cs typeface="Courier"/>
              </a:rPr>
              <a:t>TRANSFER</a:t>
            </a:r>
            <a:r>
              <a:rPr lang="en-US" sz="1200" dirty="0" smtClean="0">
                <a:solidFill>
                  <a:schemeClr val="accent4">
                    <a:lumMod val="20000"/>
                    <a:lumOff val="80000"/>
                  </a:schemeClr>
                </a:solidFill>
                <a:latin typeface="Courier"/>
                <a:cs typeface="Courier"/>
              </a:rPr>
              <a:t> 0010101010101010101010101010101010110101010101010101010 </a:t>
            </a:r>
            <a:r>
              <a:rPr lang="en-US" sz="1400" dirty="0" smtClean="0">
                <a:solidFill>
                  <a:srgbClr val="11567A"/>
                </a:solidFill>
                <a:latin typeface="Courier"/>
                <a:cs typeface="Courier"/>
              </a:rPr>
              <a:t>SOCIAL, DEMOGRAPHIC </a:t>
            </a:r>
            <a:r>
              <a:rPr lang="en-US" sz="1200" dirty="0" smtClean="0">
                <a:solidFill>
                  <a:schemeClr val="accent4">
                    <a:lumMod val="20000"/>
                    <a:lumOff val="80000"/>
                  </a:schemeClr>
                </a:solidFill>
                <a:latin typeface="Courier"/>
                <a:cs typeface="Courier"/>
              </a:rPr>
              <a:t>100101010101010101010101010101010101010101010101010101010101010010100101010</a:t>
            </a:r>
            <a:r>
              <a:rPr lang="en-US" sz="1400" dirty="0">
                <a:solidFill>
                  <a:srgbClr val="11567A"/>
                </a:solidFill>
                <a:latin typeface="Courier"/>
                <a:cs typeface="Courier"/>
              </a:rPr>
              <a:t>&amp; ECONOMIC </a:t>
            </a:r>
            <a:r>
              <a:rPr lang="en-US" sz="1200" dirty="0" smtClean="0">
                <a:solidFill>
                  <a:schemeClr val="accent4">
                    <a:lumMod val="20000"/>
                    <a:lumOff val="80000"/>
                  </a:schemeClr>
                </a:solidFill>
                <a:latin typeface="Courier"/>
                <a:cs typeface="Courier"/>
              </a:rPr>
              <a:t>10101010</a:t>
            </a:r>
          </a:p>
          <a:p>
            <a:r>
              <a:rPr lang="en-US" sz="1200" dirty="0" smtClean="0">
                <a:solidFill>
                  <a:schemeClr val="accent4">
                    <a:lumMod val="20000"/>
                    <a:lumOff val="80000"/>
                  </a:schemeClr>
                </a:solidFill>
                <a:latin typeface="Courier"/>
                <a:cs typeface="Courier"/>
              </a:rPr>
              <a:t>101010101010101010101010010100101010101010101010101010101010101010101010101010101010100101001010101010101010101010101010101010101010101010101010101010100101001010101010101010101010101010101010</a:t>
            </a:r>
            <a:endParaRPr lang="en-US" sz="1200" dirty="0">
              <a:solidFill>
                <a:schemeClr val="accent4">
                  <a:lumMod val="20000"/>
                  <a:lumOff val="80000"/>
                </a:schemeClr>
              </a:solidFill>
              <a:latin typeface="Courier"/>
              <a:cs typeface="Courier"/>
            </a:endParaRPr>
          </a:p>
          <a:p>
            <a:r>
              <a:rPr lang="en-US" sz="1200" dirty="0">
                <a:solidFill>
                  <a:schemeClr val="accent4">
                    <a:lumMod val="20000"/>
                    <a:lumOff val="80000"/>
                  </a:schemeClr>
                </a:solidFill>
                <a:latin typeface="Courier"/>
                <a:cs typeface="Courier"/>
              </a:rPr>
              <a:t>101010101010101010101010010100101010101010101010101010101010101010101010101010101010100101001010101010101010101010101010101010101010101010101010101010100101001010101010101010101010101010101010</a:t>
            </a:r>
          </a:p>
          <a:p>
            <a:r>
              <a:rPr lang="en-US" sz="1200" dirty="0">
                <a:solidFill>
                  <a:schemeClr val="accent4">
                    <a:lumMod val="20000"/>
                    <a:lumOff val="80000"/>
                  </a:schemeClr>
                </a:solidFill>
                <a:latin typeface="Courier"/>
                <a:cs typeface="Courier"/>
              </a:rPr>
              <a:t>101010101010101010101010010100101010101010101010101010101010101010101010101010101010100101001010101010101010101010101010101010101010101010101010101010100101001010101010101010101010101010101010</a:t>
            </a:r>
          </a:p>
          <a:p>
            <a:r>
              <a:rPr lang="en-US" sz="1200" dirty="0" smtClean="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smtClean="0">
                <a:solidFill>
                  <a:schemeClr val="accent4">
                    <a:lumMod val="20000"/>
                    <a:lumOff val="80000"/>
                  </a:schemeClr>
                </a:solidFill>
                <a:latin typeface="Courier"/>
                <a:cs typeface="Courier"/>
              </a:rPr>
              <a:t>101010101010101010101010101010101010101010101010101010101010101010101 </a:t>
            </a:r>
            <a:r>
              <a:rPr lang="en-US" sz="1400" dirty="0" smtClean="0">
                <a:solidFill>
                  <a:srgbClr val="11567A"/>
                </a:solidFill>
                <a:latin typeface="Courier"/>
                <a:cs typeface="Courier"/>
              </a:rPr>
              <a:t>COURSE EXPERIENCE </a:t>
            </a:r>
            <a:r>
              <a:rPr lang="en-US" sz="1200" dirty="0" smtClean="0">
                <a:solidFill>
                  <a:schemeClr val="accent4">
                    <a:lumMod val="20000"/>
                    <a:lumOff val="80000"/>
                  </a:schemeClr>
                </a:solidFill>
                <a:latin typeface="Courier"/>
                <a:cs typeface="Courier"/>
              </a:rPr>
              <a:t>10101</a:t>
            </a:r>
            <a:endParaRPr lang="en-US" sz="1200" dirty="0">
              <a:solidFill>
                <a:schemeClr val="accent4">
                  <a:lumMod val="20000"/>
                  <a:lumOff val="80000"/>
                </a:schemeClr>
              </a:solidFill>
              <a:latin typeface="Courier"/>
              <a:cs typeface="Courier"/>
            </a:endParaRPr>
          </a:p>
          <a:p>
            <a:r>
              <a:rPr lang="en-US" sz="1200" dirty="0" smtClean="0">
                <a:solidFill>
                  <a:schemeClr val="accent4">
                    <a:lumMod val="20000"/>
                    <a:lumOff val="80000"/>
                  </a:schemeClr>
                </a:solidFill>
                <a:latin typeface="Courier"/>
                <a:cs typeface="Courier"/>
              </a:rPr>
              <a:t>1010 </a:t>
            </a:r>
            <a:r>
              <a:rPr lang="en-US" sz="1400" dirty="0" smtClean="0">
                <a:solidFill>
                  <a:srgbClr val="11567A"/>
                </a:solidFill>
                <a:latin typeface="Courier"/>
                <a:cs typeface="Courier"/>
              </a:rPr>
              <a:t>FINANCIAL AID </a:t>
            </a:r>
            <a:r>
              <a:rPr lang="en-US" sz="1200" dirty="0" smtClean="0">
                <a:solidFill>
                  <a:schemeClr val="accent4">
                    <a:lumMod val="20000"/>
                    <a:lumOff val="80000"/>
                  </a:schemeClr>
                </a:solidFill>
                <a:latin typeface="Courier"/>
                <a:cs typeface="Courier"/>
              </a:rPr>
              <a:t>1010101010101010101010101010101010101010101010101 </a:t>
            </a:r>
            <a:r>
              <a:rPr lang="en-US" sz="1400" dirty="0" smtClean="0">
                <a:solidFill>
                  <a:srgbClr val="11567A"/>
                </a:solidFill>
                <a:latin typeface="Courier"/>
                <a:cs typeface="Courier"/>
              </a:rPr>
              <a:t>&amp; PERFORMANCE </a:t>
            </a:r>
            <a:r>
              <a:rPr lang="en-US" sz="1200" dirty="0" smtClean="0">
                <a:solidFill>
                  <a:schemeClr val="accent4">
                    <a:lumMod val="20000"/>
                    <a:lumOff val="80000"/>
                  </a:schemeClr>
                </a:solidFill>
                <a:latin typeface="Courier"/>
                <a:cs typeface="Courier"/>
              </a:rPr>
              <a:t>01010101</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smtClean="0">
                <a:solidFill>
                  <a:schemeClr val="accent4">
                    <a:lumMod val="20000"/>
                    <a:lumOff val="80000"/>
                  </a:schemeClr>
                </a:solidFill>
                <a:latin typeface="Courier"/>
                <a:cs typeface="Courier"/>
              </a:rPr>
              <a:t>101010101 </a:t>
            </a:r>
            <a:r>
              <a:rPr lang="en-US" sz="1400" dirty="0" smtClean="0">
                <a:solidFill>
                  <a:srgbClr val="11567A"/>
                </a:solidFill>
                <a:latin typeface="Courier"/>
                <a:cs typeface="Courier"/>
              </a:rPr>
              <a:t>ADVISING &amp; OTHER </a:t>
            </a:r>
            <a:r>
              <a:rPr lang="en-US" sz="1200" dirty="0" smtClean="0">
                <a:solidFill>
                  <a:schemeClr val="accent4">
                    <a:lumMod val="20000"/>
                    <a:lumOff val="80000"/>
                  </a:schemeClr>
                </a:solidFill>
                <a:latin typeface="Courier"/>
                <a:cs typeface="Courier"/>
              </a:rPr>
              <a:t>01010101010101010101010101010101010101010 </a:t>
            </a:r>
            <a:r>
              <a:rPr lang="en-US" sz="1400" dirty="0" smtClean="0">
                <a:solidFill>
                  <a:srgbClr val="11567A"/>
                </a:solidFill>
                <a:latin typeface="Courier"/>
                <a:cs typeface="Courier"/>
              </a:rPr>
              <a:t>CAMPUS EXPERIENCE </a:t>
            </a:r>
            <a:r>
              <a:rPr lang="en-US" sz="1200" dirty="0" smtClean="0">
                <a:solidFill>
                  <a:schemeClr val="accent4">
                    <a:lumMod val="20000"/>
                    <a:lumOff val="80000"/>
                  </a:schemeClr>
                </a:solidFill>
                <a:latin typeface="Courier"/>
                <a:cs typeface="Courier"/>
              </a:rPr>
              <a:t>101</a:t>
            </a:r>
            <a:endParaRPr lang="en-US" sz="1200" dirty="0">
              <a:solidFill>
                <a:schemeClr val="accent4">
                  <a:lumMod val="20000"/>
                  <a:lumOff val="80000"/>
                </a:schemeClr>
              </a:solidFill>
              <a:latin typeface="Courier"/>
              <a:cs typeface="Courier"/>
            </a:endParaRPr>
          </a:p>
          <a:p>
            <a:r>
              <a:rPr lang="en-US" sz="1200" dirty="0" smtClean="0">
                <a:solidFill>
                  <a:schemeClr val="accent4">
                    <a:lumMod val="20000"/>
                    <a:lumOff val="80000"/>
                  </a:schemeClr>
                </a:solidFill>
                <a:latin typeface="Courier"/>
                <a:cs typeface="Courier"/>
              </a:rPr>
              <a:t>10101010  </a:t>
            </a:r>
            <a:r>
              <a:rPr lang="en-US" sz="1400" dirty="0" smtClean="0">
                <a:solidFill>
                  <a:srgbClr val="11567A"/>
                </a:solidFill>
                <a:latin typeface="Courier"/>
                <a:cs typeface="Courier"/>
              </a:rPr>
              <a:t>ACADEMIC SERVICES </a:t>
            </a:r>
            <a:r>
              <a:rPr lang="en-US" sz="1200" dirty="0" smtClean="0">
                <a:solidFill>
                  <a:schemeClr val="accent4">
                    <a:lumMod val="20000"/>
                    <a:lumOff val="80000"/>
                  </a:schemeClr>
                </a:solidFill>
                <a:latin typeface="Courier"/>
                <a:cs typeface="Courier"/>
              </a:rPr>
              <a:t>0101010101010101010101011010101010101010 </a:t>
            </a:r>
            <a:r>
              <a:rPr lang="en-US" sz="1400" dirty="0" smtClean="0">
                <a:solidFill>
                  <a:srgbClr val="11567A"/>
                </a:solidFill>
                <a:latin typeface="Courier"/>
                <a:cs typeface="Courier"/>
              </a:rPr>
              <a:t>&amp; STUDENT SERVICES </a:t>
            </a:r>
            <a:r>
              <a:rPr lang="en-US" sz="1200" dirty="0" smtClean="0">
                <a:solidFill>
                  <a:schemeClr val="accent4">
                    <a:lumMod val="20000"/>
                    <a:lumOff val="80000"/>
                  </a:schemeClr>
                </a:solidFill>
                <a:latin typeface="Courier"/>
                <a:cs typeface="Courier"/>
              </a:rPr>
              <a:t>10</a:t>
            </a:r>
            <a:endParaRPr lang="en-US" sz="1200" dirty="0">
              <a:solidFill>
                <a:schemeClr val="accent4">
                  <a:lumMod val="20000"/>
                  <a:lumOff val="80000"/>
                </a:schemeClr>
              </a:solidFill>
              <a:latin typeface="Courier"/>
              <a:cs typeface="Courier"/>
            </a:endParaRP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a:solidFill>
                  <a:schemeClr val="accent4">
                    <a:lumMod val="20000"/>
                    <a:lumOff val="80000"/>
                  </a:schemeClr>
                </a:solidFill>
                <a:latin typeface="Courier"/>
                <a:cs typeface="Courier"/>
              </a:rPr>
              <a:t>101010101010101010101010101010101010101010101010101010101010101010101010101010101010101010101010</a:t>
            </a:r>
          </a:p>
          <a:p>
            <a:r>
              <a:rPr lang="en-US" sz="1200" dirty="0" smtClean="0">
                <a:solidFill>
                  <a:schemeClr val="accent4">
                    <a:lumMod val="20000"/>
                    <a:lumOff val="80000"/>
                  </a:schemeClr>
                </a:solidFill>
                <a:latin typeface="Courier"/>
                <a:cs typeface="Courier"/>
              </a:rPr>
              <a:t>101010101010101010101010101010101010101010101010101010101010101010101010101010101010101010101010</a:t>
            </a:r>
            <a:endParaRPr lang="en-US" sz="1200" dirty="0">
              <a:solidFill>
                <a:schemeClr val="accent4">
                  <a:lumMod val="20000"/>
                  <a:lumOff val="80000"/>
                </a:schemeClr>
              </a:solidFill>
              <a:latin typeface="Courier"/>
              <a:cs typeface="Courier"/>
            </a:endParaRPr>
          </a:p>
        </p:txBody>
      </p:sp>
      <p:sp>
        <p:nvSpPr>
          <p:cNvPr id="2" name="Title 1"/>
          <p:cNvSpPr>
            <a:spLocks noGrp="1"/>
          </p:cNvSpPr>
          <p:nvPr>
            <p:ph type="title"/>
          </p:nvPr>
        </p:nvSpPr>
        <p:spPr>
          <a:xfrm>
            <a:off x="664698" y="606477"/>
            <a:ext cx="7920160" cy="365760"/>
          </a:xfrm>
        </p:spPr>
        <p:txBody>
          <a:bodyPr/>
          <a:lstStyle/>
          <a:p>
            <a:r>
              <a:rPr lang="en-US" sz="2800" dirty="0" smtClean="0"/>
              <a:t>Making Strategic Decisions</a:t>
            </a:r>
            <a:endParaRPr lang="en-US" sz="2800" dirty="0"/>
          </a:p>
        </p:txBody>
      </p:sp>
      <p:sp>
        <p:nvSpPr>
          <p:cNvPr id="4" name="Text Placeholder 3"/>
          <p:cNvSpPr>
            <a:spLocks noGrp="1"/>
          </p:cNvSpPr>
          <p:nvPr>
            <p:ph type="body" sz="quarter" idx="10"/>
          </p:nvPr>
        </p:nvSpPr>
        <p:spPr>
          <a:xfrm>
            <a:off x="664698" y="972237"/>
            <a:ext cx="7920038" cy="365760"/>
          </a:xfrm>
        </p:spPr>
        <p:txBody>
          <a:bodyPr/>
          <a:lstStyle/>
          <a:p>
            <a:r>
              <a:rPr lang="en-US" sz="2800" dirty="0" smtClean="0"/>
              <a:t>How Can You Harness Big Data?</a:t>
            </a:r>
            <a:endParaRPr lang="en-US" sz="2800" dirty="0"/>
          </a:p>
        </p:txBody>
      </p:sp>
      <p:grpSp>
        <p:nvGrpSpPr>
          <p:cNvPr id="9" name="Group 8"/>
          <p:cNvGrpSpPr/>
          <p:nvPr/>
        </p:nvGrpSpPr>
        <p:grpSpPr>
          <a:xfrm>
            <a:off x="2074074" y="1762499"/>
            <a:ext cx="4390678" cy="4390678"/>
            <a:chOff x="2074074" y="1762499"/>
            <a:chExt cx="4390678" cy="4390678"/>
          </a:xfrm>
        </p:grpSpPr>
        <p:sp>
          <p:nvSpPr>
            <p:cNvPr id="5" name="Oval 4"/>
            <p:cNvSpPr/>
            <p:nvPr/>
          </p:nvSpPr>
          <p:spPr>
            <a:xfrm>
              <a:off x="2074074" y="1762499"/>
              <a:ext cx="4390678" cy="4390678"/>
            </a:xfrm>
            <a:prstGeom prst="ellips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sz="3200" b="1" dirty="0">
                <a:solidFill>
                  <a:schemeClr val="bg1"/>
                </a:solidFill>
                <a:latin typeface="+mj-lt"/>
              </a:endParaRPr>
            </a:p>
          </p:txBody>
        </p:sp>
        <p:grpSp>
          <p:nvGrpSpPr>
            <p:cNvPr id="91" name="Group 90"/>
            <p:cNvGrpSpPr/>
            <p:nvPr/>
          </p:nvGrpSpPr>
          <p:grpSpPr>
            <a:xfrm>
              <a:off x="3075834" y="3032370"/>
              <a:ext cx="2342128" cy="1826386"/>
              <a:chOff x="-6910388" y="2322513"/>
              <a:chExt cx="785812" cy="612775"/>
            </a:xfrm>
          </p:grpSpPr>
          <p:sp>
            <p:nvSpPr>
              <p:cNvPr id="92" name="Freeform 1029"/>
              <p:cNvSpPr>
                <a:spLocks noEditPoints="1"/>
              </p:cNvSpPr>
              <p:nvPr/>
            </p:nvSpPr>
            <p:spPr bwMode="auto">
              <a:xfrm>
                <a:off x="-6910388" y="2641600"/>
                <a:ext cx="127000" cy="293688"/>
              </a:xfrm>
              <a:custGeom>
                <a:avLst/>
                <a:gdLst>
                  <a:gd name="T0" fmla="*/ 40 w 80"/>
                  <a:gd name="T1" fmla="*/ 23 h 185"/>
                  <a:gd name="T2" fmla="*/ 34 w 80"/>
                  <a:gd name="T3" fmla="*/ 23 h 185"/>
                  <a:gd name="T4" fmla="*/ 29 w 80"/>
                  <a:gd name="T5" fmla="*/ 26 h 185"/>
                  <a:gd name="T6" fmla="*/ 25 w 80"/>
                  <a:gd name="T7" fmla="*/ 30 h 185"/>
                  <a:gd name="T8" fmla="*/ 22 w 80"/>
                  <a:gd name="T9" fmla="*/ 36 h 185"/>
                  <a:gd name="T10" fmla="*/ 21 w 80"/>
                  <a:gd name="T11" fmla="*/ 41 h 185"/>
                  <a:gd name="T12" fmla="*/ 21 w 80"/>
                  <a:gd name="T13" fmla="*/ 144 h 185"/>
                  <a:gd name="T14" fmla="*/ 22 w 80"/>
                  <a:gd name="T15" fmla="*/ 151 h 185"/>
                  <a:gd name="T16" fmla="*/ 25 w 80"/>
                  <a:gd name="T17" fmla="*/ 156 h 185"/>
                  <a:gd name="T18" fmla="*/ 29 w 80"/>
                  <a:gd name="T19" fmla="*/ 160 h 185"/>
                  <a:gd name="T20" fmla="*/ 34 w 80"/>
                  <a:gd name="T21" fmla="*/ 163 h 185"/>
                  <a:gd name="T22" fmla="*/ 40 w 80"/>
                  <a:gd name="T23" fmla="*/ 163 h 185"/>
                  <a:gd name="T24" fmla="*/ 46 w 80"/>
                  <a:gd name="T25" fmla="*/ 163 h 185"/>
                  <a:gd name="T26" fmla="*/ 51 w 80"/>
                  <a:gd name="T27" fmla="*/ 160 h 185"/>
                  <a:gd name="T28" fmla="*/ 55 w 80"/>
                  <a:gd name="T29" fmla="*/ 156 h 185"/>
                  <a:gd name="T30" fmla="*/ 57 w 80"/>
                  <a:gd name="T31" fmla="*/ 151 h 185"/>
                  <a:gd name="T32" fmla="*/ 59 w 80"/>
                  <a:gd name="T33" fmla="*/ 144 h 185"/>
                  <a:gd name="T34" fmla="*/ 59 w 80"/>
                  <a:gd name="T35" fmla="*/ 41 h 185"/>
                  <a:gd name="T36" fmla="*/ 57 w 80"/>
                  <a:gd name="T37" fmla="*/ 36 h 185"/>
                  <a:gd name="T38" fmla="*/ 55 w 80"/>
                  <a:gd name="T39" fmla="*/ 30 h 185"/>
                  <a:gd name="T40" fmla="*/ 51 w 80"/>
                  <a:gd name="T41" fmla="*/ 26 h 185"/>
                  <a:gd name="T42" fmla="*/ 46 w 80"/>
                  <a:gd name="T43" fmla="*/ 23 h 185"/>
                  <a:gd name="T44" fmla="*/ 40 w 80"/>
                  <a:gd name="T45" fmla="*/ 23 h 185"/>
                  <a:gd name="T46" fmla="*/ 40 w 80"/>
                  <a:gd name="T47" fmla="*/ 0 h 185"/>
                  <a:gd name="T48" fmla="*/ 56 w 80"/>
                  <a:gd name="T49" fmla="*/ 4 h 185"/>
                  <a:gd name="T50" fmla="*/ 68 w 80"/>
                  <a:gd name="T51" fmla="*/ 12 h 185"/>
                  <a:gd name="T52" fmla="*/ 77 w 80"/>
                  <a:gd name="T53" fmla="*/ 25 h 185"/>
                  <a:gd name="T54" fmla="*/ 80 w 80"/>
                  <a:gd name="T55" fmla="*/ 41 h 185"/>
                  <a:gd name="T56" fmla="*/ 80 w 80"/>
                  <a:gd name="T57" fmla="*/ 144 h 185"/>
                  <a:gd name="T58" fmla="*/ 77 w 80"/>
                  <a:gd name="T59" fmla="*/ 160 h 185"/>
                  <a:gd name="T60" fmla="*/ 68 w 80"/>
                  <a:gd name="T61" fmla="*/ 173 h 185"/>
                  <a:gd name="T62" fmla="*/ 56 w 80"/>
                  <a:gd name="T63" fmla="*/ 181 h 185"/>
                  <a:gd name="T64" fmla="*/ 40 w 80"/>
                  <a:gd name="T65" fmla="*/ 185 h 185"/>
                  <a:gd name="T66" fmla="*/ 25 w 80"/>
                  <a:gd name="T67" fmla="*/ 181 h 185"/>
                  <a:gd name="T68" fmla="*/ 12 w 80"/>
                  <a:gd name="T69" fmla="*/ 173 h 185"/>
                  <a:gd name="T70" fmla="*/ 2 w 80"/>
                  <a:gd name="T71" fmla="*/ 160 h 185"/>
                  <a:gd name="T72" fmla="*/ 0 w 80"/>
                  <a:gd name="T73" fmla="*/ 144 h 185"/>
                  <a:gd name="T74" fmla="*/ 0 w 80"/>
                  <a:gd name="T75" fmla="*/ 41 h 185"/>
                  <a:gd name="T76" fmla="*/ 2 w 80"/>
                  <a:gd name="T77" fmla="*/ 25 h 185"/>
                  <a:gd name="T78" fmla="*/ 12 w 80"/>
                  <a:gd name="T79" fmla="*/ 12 h 185"/>
                  <a:gd name="T80" fmla="*/ 25 w 80"/>
                  <a:gd name="T81" fmla="*/ 4 h 185"/>
                  <a:gd name="T82" fmla="*/ 40 w 80"/>
                  <a:gd name="T8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85">
                    <a:moveTo>
                      <a:pt x="40" y="23"/>
                    </a:moveTo>
                    <a:lnTo>
                      <a:pt x="34" y="23"/>
                    </a:lnTo>
                    <a:lnTo>
                      <a:pt x="29" y="26"/>
                    </a:lnTo>
                    <a:lnTo>
                      <a:pt x="25" y="30"/>
                    </a:lnTo>
                    <a:lnTo>
                      <a:pt x="22" y="36"/>
                    </a:lnTo>
                    <a:lnTo>
                      <a:pt x="21" y="41"/>
                    </a:lnTo>
                    <a:lnTo>
                      <a:pt x="21" y="144"/>
                    </a:lnTo>
                    <a:lnTo>
                      <a:pt x="22" y="151"/>
                    </a:lnTo>
                    <a:lnTo>
                      <a:pt x="25" y="156"/>
                    </a:lnTo>
                    <a:lnTo>
                      <a:pt x="29" y="160"/>
                    </a:lnTo>
                    <a:lnTo>
                      <a:pt x="34" y="163"/>
                    </a:lnTo>
                    <a:lnTo>
                      <a:pt x="40" y="163"/>
                    </a:lnTo>
                    <a:lnTo>
                      <a:pt x="46" y="163"/>
                    </a:lnTo>
                    <a:lnTo>
                      <a:pt x="51" y="160"/>
                    </a:lnTo>
                    <a:lnTo>
                      <a:pt x="55" y="156"/>
                    </a:lnTo>
                    <a:lnTo>
                      <a:pt x="57" y="151"/>
                    </a:lnTo>
                    <a:lnTo>
                      <a:pt x="59" y="144"/>
                    </a:lnTo>
                    <a:lnTo>
                      <a:pt x="59" y="41"/>
                    </a:lnTo>
                    <a:lnTo>
                      <a:pt x="57" y="36"/>
                    </a:lnTo>
                    <a:lnTo>
                      <a:pt x="55" y="30"/>
                    </a:lnTo>
                    <a:lnTo>
                      <a:pt x="51" y="26"/>
                    </a:lnTo>
                    <a:lnTo>
                      <a:pt x="46" y="23"/>
                    </a:lnTo>
                    <a:lnTo>
                      <a:pt x="40" y="23"/>
                    </a:lnTo>
                    <a:close/>
                    <a:moveTo>
                      <a:pt x="40" y="0"/>
                    </a:moveTo>
                    <a:lnTo>
                      <a:pt x="56" y="4"/>
                    </a:lnTo>
                    <a:lnTo>
                      <a:pt x="68" y="12"/>
                    </a:lnTo>
                    <a:lnTo>
                      <a:pt x="77" y="25"/>
                    </a:lnTo>
                    <a:lnTo>
                      <a:pt x="80" y="41"/>
                    </a:lnTo>
                    <a:lnTo>
                      <a:pt x="80" y="144"/>
                    </a:lnTo>
                    <a:lnTo>
                      <a:pt x="77" y="160"/>
                    </a:lnTo>
                    <a:lnTo>
                      <a:pt x="68" y="173"/>
                    </a:lnTo>
                    <a:lnTo>
                      <a:pt x="56" y="181"/>
                    </a:lnTo>
                    <a:lnTo>
                      <a:pt x="40" y="185"/>
                    </a:lnTo>
                    <a:lnTo>
                      <a:pt x="25" y="181"/>
                    </a:lnTo>
                    <a:lnTo>
                      <a:pt x="12" y="173"/>
                    </a:lnTo>
                    <a:lnTo>
                      <a:pt x="2" y="160"/>
                    </a:lnTo>
                    <a:lnTo>
                      <a:pt x="0" y="144"/>
                    </a:lnTo>
                    <a:lnTo>
                      <a:pt x="0" y="41"/>
                    </a:lnTo>
                    <a:lnTo>
                      <a:pt x="2" y="25"/>
                    </a:lnTo>
                    <a:lnTo>
                      <a:pt x="12" y="12"/>
                    </a:lnTo>
                    <a:lnTo>
                      <a:pt x="25" y="4"/>
                    </a:lnTo>
                    <a:lnTo>
                      <a:pt x="4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1030"/>
              <p:cNvSpPr>
                <a:spLocks noEditPoints="1"/>
              </p:cNvSpPr>
              <p:nvPr/>
            </p:nvSpPr>
            <p:spPr bwMode="auto">
              <a:xfrm>
                <a:off x="-6748463" y="2533650"/>
                <a:ext cx="127000" cy="401638"/>
              </a:xfrm>
              <a:custGeom>
                <a:avLst/>
                <a:gdLst>
                  <a:gd name="T0" fmla="*/ 40 w 80"/>
                  <a:gd name="T1" fmla="*/ 21 h 253"/>
                  <a:gd name="T2" fmla="*/ 34 w 80"/>
                  <a:gd name="T3" fmla="*/ 22 h 253"/>
                  <a:gd name="T4" fmla="*/ 29 w 80"/>
                  <a:gd name="T5" fmla="*/ 25 h 253"/>
                  <a:gd name="T6" fmla="*/ 25 w 80"/>
                  <a:gd name="T7" fmla="*/ 29 h 253"/>
                  <a:gd name="T8" fmla="*/ 22 w 80"/>
                  <a:gd name="T9" fmla="*/ 34 h 253"/>
                  <a:gd name="T10" fmla="*/ 21 w 80"/>
                  <a:gd name="T11" fmla="*/ 41 h 253"/>
                  <a:gd name="T12" fmla="*/ 21 w 80"/>
                  <a:gd name="T13" fmla="*/ 212 h 253"/>
                  <a:gd name="T14" fmla="*/ 22 w 80"/>
                  <a:gd name="T15" fmla="*/ 219 h 253"/>
                  <a:gd name="T16" fmla="*/ 25 w 80"/>
                  <a:gd name="T17" fmla="*/ 224 h 253"/>
                  <a:gd name="T18" fmla="*/ 29 w 80"/>
                  <a:gd name="T19" fmla="*/ 228 h 253"/>
                  <a:gd name="T20" fmla="*/ 34 w 80"/>
                  <a:gd name="T21" fmla="*/ 231 h 253"/>
                  <a:gd name="T22" fmla="*/ 40 w 80"/>
                  <a:gd name="T23" fmla="*/ 231 h 253"/>
                  <a:gd name="T24" fmla="*/ 46 w 80"/>
                  <a:gd name="T25" fmla="*/ 231 h 253"/>
                  <a:gd name="T26" fmla="*/ 51 w 80"/>
                  <a:gd name="T27" fmla="*/ 228 h 253"/>
                  <a:gd name="T28" fmla="*/ 55 w 80"/>
                  <a:gd name="T29" fmla="*/ 224 h 253"/>
                  <a:gd name="T30" fmla="*/ 57 w 80"/>
                  <a:gd name="T31" fmla="*/ 219 h 253"/>
                  <a:gd name="T32" fmla="*/ 59 w 80"/>
                  <a:gd name="T33" fmla="*/ 212 h 253"/>
                  <a:gd name="T34" fmla="*/ 59 w 80"/>
                  <a:gd name="T35" fmla="*/ 41 h 253"/>
                  <a:gd name="T36" fmla="*/ 57 w 80"/>
                  <a:gd name="T37" fmla="*/ 34 h 253"/>
                  <a:gd name="T38" fmla="*/ 55 w 80"/>
                  <a:gd name="T39" fmla="*/ 29 h 253"/>
                  <a:gd name="T40" fmla="*/ 51 w 80"/>
                  <a:gd name="T41" fmla="*/ 25 h 253"/>
                  <a:gd name="T42" fmla="*/ 46 w 80"/>
                  <a:gd name="T43" fmla="*/ 22 h 253"/>
                  <a:gd name="T44" fmla="*/ 40 w 80"/>
                  <a:gd name="T45" fmla="*/ 21 h 253"/>
                  <a:gd name="T46" fmla="*/ 40 w 80"/>
                  <a:gd name="T47" fmla="*/ 0 h 253"/>
                  <a:gd name="T48" fmla="*/ 56 w 80"/>
                  <a:gd name="T49" fmla="*/ 3 h 253"/>
                  <a:gd name="T50" fmla="*/ 68 w 80"/>
                  <a:gd name="T51" fmla="*/ 12 h 253"/>
                  <a:gd name="T52" fmla="*/ 77 w 80"/>
                  <a:gd name="T53" fmla="*/ 25 h 253"/>
                  <a:gd name="T54" fmla="*/ 80 w 80"/>
                  <a:gd name="T55" fmla="*/ 41 h 253"/>
                  <a:gd name="T56" fmla="*/ 80 w 80"/>
                  <a:gd name="T57" fmla="*/ 212 h 253"/>
                  <a:gd name="T58" fmla="*/ 77 w 80"/>
                  <a:gd name="T59" fmla="*/ 228 h 253"/>
                  <a:gd name="T60" fmla="*/ 68 w 80"/>
                  <a:gd name="T61" fmla="*/ 241 h 253"/>
                  <a:gd name="T62" fmla="*/ 56 w 80"/>
                  <a:gd name="T63" fmla="*/ 249 h 253"/>
                  <a:gd name="T64" fmla="*/ 40 w 80"/>
                  <a:gd name="T65" fmla="*/ 253 h 253"/>
                  <a:gd name="T66" fmla="*/ 25 w 80"/>
                  <a:gd name="T67" fmla="*/ 249 h 253"/>
                  <a:gd name="T68" fmla="*/ 12 w 80"/>
                  <a:gd name="T69" fmla="*/ 241 h 253"/>
                  <a:gd name="T70" fmla="*/ 2 w 80"/>
                  <a:gd name="T71" fmla="*/ 228 h 253"/>
                  <a:gd name="T72" fmla="*/ 0 w 80"/>
                  <a:gd name="T73" fmla="*/ 212 h 253"/>
                  <a:gd name="T74" fmla="*/ 0 w 80"/>
                  <a:gd name="T75" fmla="*/ 41 h 253"/>
                  <a:gd name="T76" fmla="*/ 2 w 80"/>
                  <a:gd name="T77" fmla="*/ 25 h 253"/>
                  <a:gd name="T78" fmla="*/ 12 w 80"/>
                  <a:gd name="T79" fmla="*/ 12 h 253"/>
                  <a:gd name="T80" fmla="*/ 25 w 80"/>
                  <a:gd name="T81" fmla="*/ 3 h 253"/>
                  <a:gd name="T82" fmla="*/ 40 w 80"/>
                  <a:gd name="T8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253">
                    <a:moveTo>
                      <a:pt x="40" y="21"/>
                    </a:moveTo>
                    <a:lnTo>
                      <a:pt x="34" y="22"/>
                    </a:lnTo>
                    <a:lnTo>
                      <a:pt x="29" y="25"/>
                    </a:lnTo>
                    <a:lnTo>
                      <a:pt x="25" y="29"/>
                    </a:lnTo>
                    <a:lnTo>
                      <a:pt x="22" y="34"/>
                    </a:lnTo>
                    <a:lnTo>
                      <a:pt x="21" y="41"/>
                    </a:lnTo>
                    <a:lnTo>
                      <a:pt x="21" y="212"/>
                    </a:lnTo>
                    <a:lnTo>
                      <a:pt x="22" y="219"/>
                    </a:lnTo>
                    <a:lnTo>
                      <a:pt x="25" y="224"/>
                    </a:lnTo>
                    <a:lnTo>
                      <a:pt x="29" y="228"/>
                    </a:lnTo>
                    <a:lnTo>
                      <a:pt x="34" y="231"/>
                    </a:lnTo>
                    <a:lnTo>
                      <a:pt x="40" y="231"/>
                    </a:lnTo>
                    <a:lnTo>
                      <a:pt x="46" y="231"/>
                    </a:lnTo>
                    <a:lnTo>
                      <a:pt x="51" y="228"/>
                    </a:lnTo>
                    <a:lnTo>
                      <a:pt x="55" y="224"/>
                    </a:lnTo>
                    <a:lnTo>
                      <a:pt x="57" y="219"/>
                    </a:lnTo>
                    <a:lnTo>
                      <a:pt x="59" y="212"/>
                    </a:lnTo>
                    <a:lnTo>
                      <a:pt x="59" y="41"/>
                    </a:lnTo>
                    <a:lnTo>
                      <a:pt x="57" y="34"/>
                    </a:lnTo>
                    <a:lnTo>
                      <a:pt x="55" y="29"/>
                    </a:lnTo>
                    <a:lnTo>
                      <a:pt x="51" y="25"/>
                    </a:lnTo>
                    <a:lnTo>
                      <a:pt x="46" y="22"/>
                    </a:lnTo>
                    <a:lnTo>
                      <a:pt x="40" y="21"/>
                    </a:lnTo>
                    <a:close/>
                    <a:moveTo>
                      <a:pt x="40" y="0"/>
                    </a:moveTo>
                    <a:lnTo>
                      <a:pt x="56" y="3"/>
                    </a:lnTo>
                    <a:lnTo>
                      <a:pt x="68" y="12"/>
                    </a:lnTo>
                    <a:lnTo>
                      <a:pt x="77" y="25"/>
                    </a:lnTo>
                    <a:lnTo>
                      <a:pt x="80" y="41"/>
                    </a:lnTo>
                    <a:lnTo>
                      <a:pt x="80" y="212"/>
                    </a:lnTo>
                    <a:lnTo>
                      <a:pt x="77" y="228"/>
                    </a:lnTo>
                    <a:lnTo>
                      <a:pt x="68" y="241"/>
                    </a:lnTo>
                    <a:lnTo>
                      <a:pt x="56" y="249"/>
                    </a:lnTo>
                    <a:lnTo>
                      <a:pt x="40" y="253"/>
                    </a:lnTo>
                    <a:lnTo>
                      <a:pt x="25" y="249"/>
                    </a:lnTo>
                    <a:lnTo>
                      <a:pt x="12" y="241"/>
                    </a:lnTo>
                    <a:lnTo>
                      <a:pt x="2" y="228"/>
                    </a:lnTo>
                    <a:lnTo>
                      <a:pt x="0" y="212"/>
                    </a:lnTo>
                    <a:lnTo>
                      <a:pt x="0" y="41"/>
                    </a:lnTo>
                    <a:lnTo>
                      <a:pt x="2" y="25"/>
                    </a:lnTo>
                    <a:lnTo>
                      <a:pt x="12" y="12"/>
                    </a:lnTo>
                    <a:lnTo>
                      <a:pt x="25" y="3"/>
                    </a:lnTo>
                    <a:lnTo>
                      <a:pt x="4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1031"/>
              <p:cNvSpPr>
                <a:spLocks noEditPoints="1"/>
              </p:cNvSpPr>
              <p:nvPr/>
            </p:nvSpPr>
            <p:spPr bwMode="auto">
              <a:xfrm>
                <a:off x="-6586538" y="2436813"/>
                <a:ext cx="128588" cy="498475"/>
              </a:xfrm>
              <a:custGeom>
                <a:avLst/>
                <a:gdLst>
                  <a:gd name="T0" fmla="*/ 41 w 81"/>
                  <a:gd name="T1" fmla="*/ 21 h 314"/>
                  <a:gd name="T2" fmla="*/ 34 w 81"/>
                  <a:gd name="T3" fmla="*/ 22 h 314"/>
                  <a:gd name="T4" fmla="*/ 29 w 81"/>
                  <a:gd name="T5" fmla="*/ 25 h 314"/>
                  <a:gd name="T6" fmla="*/ 25 w 81"/>
                  <a:gd name="T7" fmla="*/ 28 h 314"/>
                  <a:gd name="T8" fmla="*/ 22 w 81"/>
                  <a:gd name="T9" fmla="*/ 34 h 314"/>
                  <a:gd name="T10" fmla="*/ 21 w 81"/>
                  <a:gd name="T11" fmla="*/ 40 h 314"/>
                  <a:gd name="T12" fmla="*/ 21 w 81"/>
                  <a:gd name="T13" fmla="*/ 273 h 314"/>
                  <a:gd name="T14" fmla="*/ 22 w 81"/>
                  <a:gd name="T15" fmla="*/ 280 h 314"/>
                  <a:gd name="T16" fmla="*/ 25 w 81"/>
                  <a:gd name="T17" fmla="*/ 285 h 314"/>
                  <a:gd name="T18" fmla="*/ 29 w 81"/>
                  <a:gd name="T19" fmla="*/ 289 h 314"/>
                  <a:gd name="T20" fmla="*/ 34 w 81"/>
                  <a:gd name="T21" fmla="*/ 292 h 314"/>
                  <a:gd name="T22" fmla="*/ 41 w 81"/>
                  <a:gd name="T23" fmla="*/ 292 h 314"/>
                  <a:gd name="T24" fmla="*/ 46 w 81"/>
                  <a:gd name="T25" fmla="*/ 292 h 314"/>
                  <a:gd name="T26" fmla="*/ 51 w 81"/>
                  <a:gd name="T27" fmla="*/ 289 h 314"/>
                  <a:gd name="T28" fmla="*/ 55 w 81"/>
                  <a:gd name="T29" fmla="*/ 285 h 314"/>
                  <a:gd name="T30" fmla="*/ 58 w 81"/>
                  <a:gd name="T31" fmla="*/ 280 h 314"/>
                  <a:gd name="T32" fmla="*/ 59 w 81"/>
                  <a:gd name="T33" fmla="*/ 273 h 314"/>
                  <a:gd name="T34" fmla="*/ 59 w 81"/>
                  <a:gd name="T35" fmla="*/ 40 h 314"/>
                  <a:gd name="T36" fmla="*/ 58 w 81"/>
                  <a:gd name="T37" fmla="*/ 34 h 314"/>
                  <a:gd name="T38" fmla="*/ 55 w 81"/>
                  <a:gd name="T39" fmla="*/ 28 h 314"/>
                  <a:gd name="T40" fmla="*/ 51 w 81"/>
                  <a:gd name="T41" fmla="*/ 25 h 314"/>
                  <a:gd name="T42" fmla="*/ 46 w 81"/>
                  <a:gd name="T43" fmla="*/ 22 h 314"/>
                  <a:gd name="T44" fmla="*/ 41 w 81"/>
                  <a:gd name="T45" fmla="*/ 21 h 314"/>
                  <a:gd name="T46" fmla="*/ 41 w 81"/>
                  <a:gd name="T47" fmla="*/ 0 h 314"/>
                  <a:gd name="T48" fmla="*/ 56 w 81"/>
                  <a:gd name="T49" fmla="*/ 2 h 314"/>
                  <a:gd name="T50" fmla="*/ 68 w 81"/>
                  <a:gd name="T51" fmla="*/ 11 h 314"/>
                  <a:gd name="T52" fmla="*/ 77 w 81"/>
                  <a:gd name="T53" fmla="*/ 25 h 314"/>
                  <a:gd name="T54" fmla="*/ 81 w 81"/>
                  <a:gd name="T55" fmla="*/ 40 h 314"/>
                  <a:gd name="T56" fmla="*/ 81 w 81"/>
                  <a:gd name="T57" fmla="*/ 273 h 314"/>
                  <a:gd name="T58" fmla="*/ 77 w 81"/>
                  <a:gd name="T59" fmla="*/ 289 h 314"/>
                  <a:gd name="T60" fmla="*/ 68 w 81"/>
                  <a:gd name="T61" fmla="*/ 302 h 314"/>
                  <a:gd name="T62" fmla="*/ 56 w 81"/>
                  <a:gd name="T63" fmla="*/ 310 h 314"/>
                  <a:gd name="T64" fmla="*/ 41 w 81"/>
                  <a:gd name="T65" fmla="*/ 314 h 314"/>
                  <a:gd name="T66" fmla="*/ 25 w 81"/>
                  <a:gd name="T67" fmla="*/ 310 h 314"/>
                  <a:gd name="T68" fmla="*/ 12 w 81"/>
                  <a:gd name="T69" fmla="*/ 302 h 314"/>
                  <a:gd name="T70" fmla="*/ 3 w 81"/>
                  <a:gd name="T71" fmla="*/ 289 h 314"/>
                  <a:gd name="T72" fmla="*/ 0 w 81"/>
                  <a:gd name="T73" fmla="*/ 273 h 314"/>
                  <a:gd name="T74" fmla="*/ 0 w 81"/>
                  <a:gd name="T75" fmla="*/ 40 h 314"/>
                  <a:gd name="T76" fmla="*/ 3 w 81"/>
                  <a:gd name="T77" fmla="*/ 25 h 314"/>
                  <a:gd name="T78" fmla="*/ 12 w 81"/>
                  <a:gd name="T79" fmla="*/ 11 h 314"/>
                  <a:gd name="T80" fmla="*/ 25 w 81"/>
                  <a:gd name="T81" fmla="*/ 2 h 314"/>
                  <a:gd name="T82" fmla="*/ 41 w 81"/>
                  <a:gd name="T8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314">
                    <a:moveTo>
                      <a:pt x="41" y="21"/>
                    </a:moveTo>
                    <a:lnTo>
                      <a:pt x="34" y="22"/>
                    </a:lnTo>
                    <a:lnTo>
                      <a:pt x="29" y="25"/>
                    </a:lnTo>
                    <a:lnTo>
                      <a:pt x="25" y="28"/>
                    </a:lnTo>
                    <a:lnTo>
                      <a:pt x="22" y="34"/>
                    </a:lnTo>
                    <a:lnTo>
                      <a:pt x="21" y="40"/>
                    </a:lnTo>
                    <a:lnTo>
                      <a:pt x="21" y="273"/>
                    </a:lnTo>
                    <a:lnTo>
                      <a:pt x="22" y="280"/>
                    </a:lnTo>
                    <a:lnTo>
                      <a:pt x="25" y="285"/>
                    </a:lnTo>
                    <a:lnTo>
                      <a:pt x="29" y="289"/>
                    </a:lnTo>
                    <a:lnTo>
                      <a:pt x="34" y="292"/>
                    </a:lnTo>
                    <a:lnTo>
                      <a:pt x="41" y="292"/>
                    </a:lnTo>
                    <a:lnTo>
                      <a:pt x="46" y="292"/>
                    </a:lnTo>
                    <a:lnTo>
                      <a:pt x="51" y="289"/>
                    </a:lnTo>
                    <a:lnTo>
                      <a:pt x="55" y="285"/>
                    </a:lnTo>
                    <a:lnTo>
                      <a:pt x="58" y="280"/>
                    </a:lnTo>
                    <a:lnTo>
                      <a:pt x="59" y="273"/>
                    </a:lnTo>
                    <a:lnTo>
                      <a:pt x="59" y="40"/>
                    </a:lnTo>
                    <a:lnTo>
                      <a:pt x="58" y="34"/>
                    </a:lnTo>
                    <a:lnTo>
                      <a:pt x="55" y="28"/>
                    </a:lnTo>
                    <a:lnTo>
                      <a:pt x="51" y="25"/>
                    </a:lnTo>
                    <a:lnTo>
                      <a:pt x="46" y="22"/>
                    </a:lnTo>
                    <a:lnTo>
                      <a:pt x="41" y="21"/>
                    </a:lnTo>
                    <a:close/>
                    <a:moveTo>
                      <a:pt x="41" y="0"/>
                    </a:moveTo>
                    <a:lnTo>
                      <a:pt x="56" y="2"/>
                    </a:lnTo>
                    <a:lnTo>
                      <a:pt x="68" y="11"/>
                    </a:lnTo>
                    <a:lnTo>
                      <a:pt x="77" y="25"/>
                    </a:lnTo>
                    <a:lnTo>
                      <a:pt x="81" y="40"/>
                    </a:lnTo>
                    <a:lnTo>
                      <a:pt x="81" y="273"/>
                    </a:lnTo>
                    <a:lnTo>
                      <a:pt x="77" y="289"/>
                    </a:lnTo>
                    <a:lnTo>
                      <a:pt x="68" y="302"/>
                    </a:lnTo>
                    <a:lnTo>
                      <a:pt x="56" y="310"/>
                    </a:lnTo>
                    <a:lnTo>
                      <a:pt x="41" y="314"/>
                    </a:lnTo>
                    <a:lnTo>
                      <a:pt x="25" y="310"/>
                    </a:lnTo>
                    <a:lnTo>
                      <a:pt x="12" y="302"/>
                    </a:lnTo>
                    <a:lnTo>
                      <a:pt x="3" y="289"/>
                    </a:lnTo>
                    <a:lnTo>
                      <a:pt x="0" y="273"/>
                    </a:lnTo>
                    <a:lnTo>
                      <a:pt x="0" y="40"/>
                    </a:lnTo>
                    <a:lnTo>
                      <a:pt x="3" y="25"/>
                    </a:lnTo>
                    <a:lnTo>
                      <a:pt x="12" y="11"/>
                    </a:lnTo>
                    <a:lnTo>
                      <a:pt x="25" y="2"/>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1032"/>
              <p:cNvSpPr>
                <a:spLocks noEditPoints="1"/>
              </p:cNvSpPr>
              <p:nvPr/>
            </p:nvSpPr>
            <p:spPr bwMode="auto">
              <a:xfrm>
                <a:off x="-6424613" y="2322513"/>
                <a:ext cx="128588" cy="612775"/>
              </a:xfrm>
              <a:custGeom>
                <a:avLst/>
                <a:gdLst>
                  <a:gd name="T0" fmla="*/ 41 w 81"/>
                  <a:gd name="T1" fmla="*/ 21 h 386"/>
                  <a:gd name="T2" fmla="*/ 34 w 81"/>
                  <a:gd name="T3" fmla="*/ 22 h 386"/>
                  <a:gd name="T4" fmla="*/ 29 w 81"/>
                  <a:gd name="T5" fmla="*/ 25 h 386"/>
                  <a:gd name="T6" fmla="*/ 25 w 81"/>
                  <a:gd name="T7" fmla="*/ 28 h 386"/>
                  <a:gd name="T8" fmla="*/ 22 w 81"/>
                  <a:gd name="T9" fmla="*/ 34 h 386"/>
                  <a:gd name="T10" fmla="*/ 21 w 81"/>
                  <a:gd name="T11" fmla="*/ 40 h 386"/>
                  <a:gd name="T12" fmla="*/ 21 w 81"/>
                  <a:gd name="T13" fmla="*/ 345 h 386"/>
                  <a:gd name="T14" fmla="*/ 22 w 81"/>
                  <a:gd name="T15" fmla="*/ 352 h 386"/>
                  <a:gd name="T16" fmla="*/ 25 w 81"/>
                  <a:gd name="T17" fmla="*/ 357 h 386"/>
                  <a:gd name="T18" fmla="*/ 29 w 81"/>
                  <a:gd name="T19" fmla="*/ 361 h 386"/>
                  <a:gd name="T20" fmla="*/ 34 w 81"/>
                  <a:gd name="T21" fmla="*/ 364 h 386"/>
                  <a:gd name="T22" fmla="*/ 41 w 81"/>
                  <a:gd name="T23" fmla="*/ 364 h 386"/>
                  <a:gd name="T24" fmla="*/ 46 w 81"/>
                  <a:gd name="T25" fmla="*/ 364 h 386"/>
                  <a:gd name="T26" fmla="*/ 51 w 81"/>
                  <a:gd name="T27" fmla="*/ 361 h 386"/>
                  <a:gd name="T28" fmla="*/ 55 w 81"/>
                  <a:gd name="T29" fmla="*/ 357 h 386"/>
                  <a:gd name="T30" fmla="*/ 58 w 81"/>
                  <a:gd name="T31" fmla="*/ 352 h 386"/>
                  <a:gd name="T32" fmla="*/ 59 w 81"/>
                  <a:gd name="T33" fmla="*/ 345 h 386"/>
                  <a:gd name="T34" fmla="*/ 59 w 81"/>
                  <a:gd name="T35" fmla="*/ 40 h 386"/>
                  <a:gd name="T36" fmla="*/ 58 w 81"/>
                  <a:gd name="T37" fmla="*/ 34 h 386"/>
                  <a:gd name="T38" fmla="*/ 55 w 81"/>
                  <a:gd name="T39" fmla="*/ 28 h 386"/>
                  <a:gd name="T40" fmla="*/ 51 w 81"/>
                  <a:gd name="T41" fmla="*/ 25 h 386"/>
                  <a:gd name="T42" fmla="*/ 46 w 81"/>
                  <a:gd name="T43" fmla="*/ 22 h 386"/>
                  <a:gd name="T44" fmla="*/ 41 w 81"/>
                  <a:gd name="T45" fmla="*/ 21 h 386"/>
                  <a:gd name="T46" fmla="*/ 41 w 81"/>
                  <a:gd name="T47" fmla="*/ 0 h 386"/>
                  <a:gd name="T48" fmla="*/ 56 w 81"/>
                  <a:gd name="T49" fmla="*/ 2 h 386"/>
                  <a:gd name="T50" fmla="*/ 70 w 81"/>
                  <a:gd name="T51" fmla="*/ 11 h 386"/>
                  <a:gd name="T52" fmla="*/ 77 w 81"/>
                  <a:gd name="T53" fmla="*/ 25 h 386"/>
                  <a:gd name="T54" fmla="*/ 81 w 81"/>
                  <a:gd name="T55" fmla="*/ 40 h 386"/>
                  <a:gd name="T56" fmla="*/ 81 w 81"/>
                  <a:gd name="T57" fmla="*/ 345 h 386"/>
                  <a:gd name="T58" fmla="*/ 77 w 81"/>
                  <a:gd name="T59" fmla="*/ 361 h 386"/>
                  <a:gd name="T60" fmla="*/ 70 w 81"/>
                  <a:gd name="T61" fmla="*/ 374 h 386"/>
                  <a:gd name="T62" fmla="*/ 56 w 81"/>
                  <a:gd name="T63" fmla="*/ 382 h 386"/>
                  <a:gd name="T64" fmla="*/ 41 w 81"/>
                  <a:gd name="T65" fmla="*/ 386 h 386"/>
                  <a:gd name="T66" fmla="*/ 25 w 81"/>
                  <a:gd name="T67" fmla="*/ 382 h 386"/>
                  <a:gd name="T68" fmla="*/ 12 w 81"/>
                  <a:gd name="T69" fmla="*/ 374 h 386"/>
                  <a:gd name="T70" fmla="*/ 3 w 81"/>
                  <a:gd name="T71" fmla="*/ 361 h 386"/>
                  <a:gd name="T72" fmla="*/ 0 w 81"/>
                  <a:gd name="T73" fmla="*/ 345 h 386"/>
                  <a:gd name="T74" fmla="*/ 0 w 81"/>
                  <a:gd name="T75" fmla="*/ 40 h 386"/>
                  <a:gd name="T76" fmla="*/ 3 w 81"/>
                  <a:gd name="T77" fmla="*/ 25 h 386"/>
                  <a:gd name="T78" fmla="*/ 12 w 81"/>
                  <a:gd name="T79" fmla="*/ 11 h 386"/>
                  <a:gd name="T80" fmla="*/ 25 w 81"/>
                  <a:gd name="T81" fmla="*/ 2 h 386"/>
                  <a:gd name="T82" fmla="*/ 41 w 81"/>
                  <a:gd name="T8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386">
                    <a:moveTo>
                      <a:pt x="41" y="21"/>
                    </a:moveTo>
                    <a:lnTo>
                      <a:pt x="34" y="22"/>
                    </a:lnTo>
                    <a:lnTo>
                      <a:pt x="29" y="25"/>
                    </a:lnTo>
                    <a:lnTo>
                      <a:pt x="25" y="28"/>
                    </a:lnTo>
                    <a:lnTo>
                      <a:pt x="22" y="34"/>
                    </a:lnTo>
                    <a:lnTo>
                      <a:pt x="21" y="40"/>
                    </a:lnTo>
                    <a:lnTo>
                      <a:pt x="21" y="345"/>
                    </a:lnTo>
                    <a:lnTo>
                      <a:pt x="22" y="352"/>
                    </a:lnTo>
                    <a:lnTo>
                      <a:pt x="25" y="357"/>
                    </a:lnTo>
                    <a:lnTo>
                      <a:pt x="29" y="361"/>
                    </a:lnTo>
                    <a:lnTo>
                      <a:pt x="34" y="364"/>
                    </a:lnTo>
                    <a:lnTo>
                      <a:pt x="41" y="364"/>
                    </a:lnTo>
                    <a:lnTo>
                      <a:pt x="46" y="364"/>
                    </a:lnTo>
                    <a:lnTo>
                      <a:pt x="51" y="361"/>
                    </a:lnTo>
                    <a:lnTo>
                      <a:pt x="55" y="357"/>
                    </a:lnTo>
                    <a:lnTo>
                      <a:pt x="58" y="352"/>
                    </a:lnTo>
                    <a:lnTo>
                      <a:pt x="59" y="345"/>
                    </a:lnTo>
                    <a:lnTo>
                      <a:pt x="59" y="40"/>
                    </a:lnTo>
                    <a:lnTo>
                      <a:pt x="58" y="34"/>
                    </a:lnTo>
                    <a:lnTo>
                      <a:pt x="55" y="28"/>
                    </a:lnTo>
                    <a:lnTo>
                      <a:pt x="51" y="25"/>
                    </a:lnTo>
                    <a:lnTo>
                      <a:pt x="46" y="22"/>
                    </a:lnTo>
                    <a:lnTo>
                      <a:pt x="41" y="21"/>
                    </a:lnTo>
                    <a:close/>
                    <a:moveTo>
                      <a:pt x="41" y="0"/>
                    </a:moveTo>
                    <a:lnTo>
                      <a:pt x="56" y="2"/>
                    </a:lnTo>
                    <a:lnTo>
                      <a:pt x="70" y="11"/>
                    </a:lnTo>
                    <a:lnTo>
                      <a:pt x="77" y="25"/>
                    </a:lnTo>
                    <a:lnTo>
                      <a:pt x="81" y="40"/>
                    </a:lnTo>
                    <a:lnTo>
                      <a:pt x="81" y="345"/>
                    </a:lnTo>
                    <a:lnTo>
                      <a:pt x="77" y="361"/>
                    </a:lnTo>
                    <a:lnTo>
                      <a:pt x="70" y="374"/>
                    </a:lnTo>
                    <a:lnTo>
                      <a:pt x="56" y="382"/>
                    </a:lnTo>
                    <a:lnTo>
                      <a:pt x="41" y="386"/>
                    </a:lnTo>
                    <a:lnTo>
                      <a:pt x="25" y="382"/>
                    </a:lnTo>
                    <a:lnTo>
                      <a:pt x="12" y="374"/>
                    </a:lnTo>
                    <a:lnTo>
                      <a:pt x="3" y="361"/>
                    </a:lnTo>
                    <a:lnTo>
                      <a:pt x="0" y="345"/>
                    </a:lnTo>
                    <a:lnTo>
                      <a:pt x="0" y="40"/>
                    </a:lnTo>
                    <a:lnTo>
                      <a:pt x="3" y="25"/>
                    </a:lnTo>
                    <a:lnTo>
                      <a:pt x="12" y="11"/>
                    </a:lnTo>
                    <a:lnTo>
                      <a:pt x="25" y="2"/>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33"/>
              <p:cNvSpPr>
                <a:spLocks noEditPoints="1"/>
              </p:cNvSpPr>
              <p:nvPr/>
            </p:nvSpPr>
            <p:spPr bwMode="auto">
              <a:xfrm>
                <a:off x="-6254751" y="2419350"/>
                <a:ext cx="130175" cy="515938"/>
              </a:xfrm>
              <a:custGeom>
                <a:avLst/>
                <a:gdLst>
                  <a:gd name="T0" fmla="*/ 41 w 82"/>
                  <a:gd name="T1" fmla="*/ 22 h 325"/>
                  <a:gd name="T2" fmla="*/ 35 w 82"/>
                  <a:gd name="T3" fmla="*/ 22 h 325"/>
                  <a:gd name="T4" fmla="*/ 29 w 82"/>
                  <a:gd name="T5" fmla="*/ 25 h 325"/>
                  <a:gd name="T6" fmla="*/ 25 w 82"/>
                  <a:gd name="T7" fmla="*/ 29 h 325"/>
                  <a:gd name="T8" fmla="*/ 23 w 82"/>
                  <a:gd name="T9" fmla="*/ 34 h 325"/>
                  <a:gd name="T10" fmla="*/ 23 w 82"/>
                  <a:gd name="T11" fmla="*/ 41 h 325"/>
                  <a:gd name="T12" fmla="*/ 23 w 82"/>
                  <a:gd name="T13" fmla="*/ 284 h 325"/>
                  <a:gd name="T14" fmla="*/ 23 w 82"/>
                  <a:gd name="T15" fmla="*/ 291 h 325"/>
                  <a:gd name="T16" fmla="*/ 25 w 82"/>
                  <a:gd name="T17" fmla="*/ 296 h 325"/>
                  <a:gd name="T18" fmla="*/ 29 w 82"/>
                  <a:gd name="T19" fmla="*/ 300 h 325"/>
                  <a:gd name="T20" fmla="*/ 35 w 82"/>
                  <a:gd name="T21" fmla="*/ 303 h 325"/>
                  <a:gd name="T22" fmla="*/ 41 w 82"/>
                  <a:gd name="T23" fmla="*/ 303 h 325"/>
                  <a:gd name="T24" fmla="*/ 48 w 82"/>
                  <a:gd name="T25" fmla="*/ 303 h 325"/>
                  <a:gd name="T26" fmla="*/ 52 w 82"/>
                  <a:gd name="T27" fmla="*/ 300 h 325"/>
                  <a:gd name="T28" fmla="*/ 57 w 82"/>
                  <a:gd name="T29" fmla="*/ 296 h 325"/>
                  <a:gd name="T30" fmla="*/ 59 w 82"/>
                  <a:gd name="T31" fmla="*/ 291 h 325"/>
                  <a:gd name="T32" fmla="*/ 59 w 82"/>
                  <a:gd name="T33" fmla="*/ 284 h 325"/>
                  <a:gd name="T34" fmla="*/ 59 w 82"/>
                  <a:gd name="T35" fmla="*/ 41 h 325"/>
                  <a:gd name="T36" fmla="*/ 59 w 82"/>
                  <a:gd name="T37" fmla="*/ 34 h 325"/>
                  <a:gd name="T38" fmla="*/ 57 w 82"/>
                  <a:gd name="T39" fmla="*/ 29 h 325"/>
                  <a:gd name="T40" fmla="*/ 52 w 82"/>
                  <a:gd name="T41" fmla="*/ 25 h 325"/>
                  <a:gd name="T42" fmla="*/ 48 w 82"/>
                  <a:gd name="T43" fmla="*/ 22 h 325"/>
                  <a:gd name="T44" fmla="*/ 41 w 82"/>
                  <a:gd name="T45" fmla="*/ 22 h 325"/>
                  <a:gd name="T46" fmla="*/ 41 w 82"/>
                  <a:gd name="T47" fmla="*/ 0 h 325"/>
                  <a:gd name="T48" fmla="*/ 57 w 82"/>
                  <a:gd name="T49" fmla="*/ 4 h 325"/>
                  <a:gd name="T50" fmla="*/ 70 w 82"/>
                  <a:gd name="T51" fmla="*/ 12 h 325"/>
                  <a:gd name="T52" fmla="*/ 78 w 82"/>
                  <a:gd name="T53" fmla="*/ 25 h 325"/>
                  <a:gd name="T54" fmla="*/ 82 w 82"/>
                  <a:gd name="T55" fmla="*/ 41 h 325"/>
                  <a:gd name="T56" fmla="*/ 82 w 82"/>
                  <a:gd name="T57" fmla="*/ 284 h 325"/>
                  <a:gd name="T58" fmla="*/ 78 w 82"/>
                  <a:gd name="T59" fmla="*/ 300 h 325"/>
                  <a:gd name="T60" fmla="*/ 70 w 82"/>
                  <a:gd name="T61" fmla="*/ 313 h 325"/>
                  <a:gd name="T62" fmla="*/ 57 w 82"/>
                  <a:gd name="T63" fmla="*/ 321 h 325"/>
                  <a:gd name="T64" fmla="*/ 41 w 82"/>
                  <a:gd name="T65" fmla="*/ 325 h 325"/>
                  <a:gd name="T66" fmla="*/ 25 w 82"/>
                  <a:gd name="T67" fmla="*/ 321 h 325"/>
                  <a:gd name="T68" fmla="*/ 12 w 82"/>
                  <a:gd name="T69" fmla="*/ 313 h 325"/>
                  <a:gd name="T70" fmla="*/ 4 w 82"/>
                  <a:gd name="T71" fmla="*/ 300 h 325"/>
                  <a:gd name="T72" fmla="*/ 0 w 82"/>
                  <a:gd name="T73" fmla="*/ 284 h 325"/>
                  <a:gd name="T74" fmla="*/ 0 w 82"/>
                  <a:gd name="T75" fmla="*/ 41 h 325"/>
                  <a:gd name="T76" fmla="*/ 4 w 82"/>
                  <a:gd name="T77" fmla="*/ 25 h 325"/>
                  <a:gd name="T78" fmla="*/ 12 w 82"/>
                  <a:gd name="T79" fmla="*/ 12 h 325"/>
                  <a:gd name="T80" fmla="*/ 25 w 82"/>
                  <a:gd name="T81" fmla="*/ 4 h 325"/>
                  <a:gd name="T82" fmla="*/ 41 w 82"/>
                  <a:gd name="T8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25">
                    <a:moveTo>
                      <a:pt x="41" y="22"/>
                    </a:moveTo>
                    <a:lnTo>
                      <a:pt x="35" y="22"/>
                    </a:lnTo>
                    <a:lnTo>
                      <a:pt x="29" y="25"/>
                    </a:lnTo>
                    <a:lnTo>
                      <a:pt x="25" y="29"/>
                    </a:lnTo>
                    <a:lnTo>
                      <a:pt x="23" y="34"/>
                    </a:lnTo>
                    <a:lnTo>
                      <a:pt x="23" y="41"/>
                    </a:lnTo>
                    <a:lnTo>
                      <a:pt x="23" y="284"/>
                    </a:lnTo>
                    <a:lnTo>
                      <a:pt x="23" y="291"/>
                    </a:lnTo>
                    <a:lnTo>
                      <a:pt x="25" y="296"/>
                    </a:lnTo>
                    <a:lnTo>
                      <a:pt x="29" y="300"/>
                    </a:lnTo>
                    <a:lnTo>
                      <a:pt x="35" y="303"/>
                    </a:lnTo>
                    <a:lnTo>
                      <a:pt x="41" y="303"/>
                    </a:lnTo>
                    <a:lnTo>
                      <a:pt x="48" y="303"/>
                    </a:lnTo>
                    <a:lnTo>
                      <a:pt x="52" y="300"/>
                    </a:lnTo>
                    <a:lnTo>
                      <a:pt x="57" y="296"/>
                    </a:lnTo>
                    <a:lnTo>
                      <a:pt x="59" y="291"/>
                    </a:lnTo>
                    <a:lnTo>
                      <a:pt x="59" y="284"/>
                    </a:lnTo>
                    <a:lnTo>
                      <a:pt x="59" y="41"/>
                    </a:lnTo>
                    <a:lnTo>
                      <a:pt x="59" y="34"/>
                    </a:lnTo>
                    <a:lnTo>
                      <a:pt x="57" y="29"/>
                    </a:lnTo>
                    <a:lnTo>
                      <a:pt x="52" y="25"/>
                    </a:lnTo>
                    <a:lnTo>
                      <a:pt x="48" y="22"/>
                    </a:lnTo>
                    <a:lnTo>
                      <a:pt x="41" y="22"/>
                    </a:lnTo>
                    <a:close/>
                    <a:moveTo>
                      <a:pt x="41" y="0"/>
                    </a:moveTo>
                    <a:lnTo>
                      <a:pt x="57" y="4"/>
                    </a:lnTo>
                    <a:lnTo>
                      <a:pt x="70" y="12"/>
                    </a:lnTo>
                    <a:lnTo>
                      <a:pt x="78" y="25"/>
                    </a:lnTo>
                    <a:lnTo>
                      <a:pt x="82" y="41"/>
                    </a:lnTo>
                    <a:lnTo>
                      <a:pt x="82" y="284"/>
                    </a:lnTo>
                    <a:lnTo>
                      <a:pt x="78" y="300"/>
                    </a:lnTo>
                    <a:lnTo>
                      <a:pt x="70" y="313"/>
                    </a:lnTo>
                    <a:lnTo>
                      <a:pt x="57" y="321"/>
                    </a:lnTo>
                    <a:lnTo>
                      <a:pt x="41" y="325"/>
                    </a:lnTo>
                    <a:lnTo>
                      <a:pt x="25" y="321"/>
                    </a:lnTo>
                    <a:lnTo>
                      <a:pt x="12" y="313"/>
                    </a:lnTo>
                    <a:lnTo>
                      <a:pt x="4" y="300"/>
                    </a:lnTo>
                    <a:lnTo>
                      <a:pt x="0" y="284"/>
                    </a:lnTo>
                    <a:lnTo>
                      <a:pt x="0" y="41"/>
                    </a:lnTo>
                    <a:lnTo>
                      <a:pt x="4" y="25"/>
                    </a:lnTo>
                    <a:lnTo>
                      <a:pt x="12" y="12"/>
                    </a:lnTo>
                    <a:lnTo>
                      <a:pt x="25" y="4"/>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83864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par>
                                <p:cTn id="14" presetID="22" presetClass="entr" presetSubtype="8" fill="hold" grpId="0" nodeType="withEffect">
                                  <p:stCondLst>
                                    <p:cond delay="0"/>
                                  </p:stCondLst>
                                  <p:iterate type="wd">
                                    <p:tmPct val="10000"/>
                                  </p:iterate>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500"/>
                                        <p:tgtEl>
                                          <p:spTgt spid="7">
                                            <p:txEl>
                                              <p:pRg st="3" end="3"/>
                                            </p:txEl>
                                          </p:spTgt>
                                        </p:tgtEl>
                                      </p:cBhvr>
                                    </p:animEffect>
                                  </p:childTnLst>
                                </p:cTn>
                              </p:par>
                              <p:par>
                                <p:cTn id="17" presetID="22" presetClass="entr" presetSubtype="8" fill="hold" grpId="0" nodeType="withEffect">
                                  <p:stCondLst>
                                    <p:cond delay="0"/>
                                  </p:stCondLst>
                                  <p:iterate type="wd">
                                    <p:tmPct val="10000"/>
                                  </p:iterate>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500"/>
                                        <p:tgtEl>
                                          <p:spTgt spid="7">
                                            <p:txEl>
                                              <p:pRg st="4" end="4"/>
                                            </p:txEl>
                                          </p:spTgt>
                                        </p:tgtEl>
                                      </p:cBhvr>
                                    </p:animEffect>
                                  </p:childTnLst>
                                </p:cTn>
                              </p:par>
                              <p:par>
                                <p:cTn id="20" presetID="22" presetClass="entr" presetSubtype="8" fill="hold" grpId="0" nodeType="withEffect">
                                  <p:stCondLst>
                                    <p:cond delay="0"/>
                                  </p:stCondLst>
                                  <p:iterate type="wd">
                                    <p:tmPct val="10000"/>
                                  </p:iterate>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left)">
                                      <p:cBhvr>
                                        <p:cTn id="22" dur="500"/>
                                        <p:tgtEl>
                                          <p:spTgt spid="7">
                                            <p:txEl>
                                              <p:pRg st="5" end="5"/>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left)">
                                      <p:cBhvr>
                                        <p:cTn id="25" dur="500"/>
                                        <p:tgtEl>
                                          <p:spTgt spid="7">
                                            <p:txEl>
                                              <p:pRg st="6" end="6"/>
                                            </p:txEl>
                                          </p:spTgt>
                                        </p:tgtEl>
                                      </p:cBhvr>
                                    </p:animEffect>
                                  </p:childTnLst>
                                </p:cTn>
                              </p:par>
                              <p:par>
                                <p:cTn id="26" presetID="22" presetClass="entr" presetSubtype="8" fill="hold" grpId="0" nodeType="withEffect">
                                  <p:stCondLst>
                                    <p:cond delay="0"/>
                                  </p:stCondLst>
                                  <p:iterate type="wd">
                                    <p:tmPct val="10000"/>
                                  </p:iterate>
                                  <p:childTnLst>
                                    <p:set>
                                      <p:cBhvr>
                                        <p:cTn id="27" dur="1" fill="hold">
                                          <p:stCondLst>
                                            <p:cond delay="0"/>
                                          </p:stCondLst>
                                        </p:cTn>
                                        <p:tgtEl>
                                          <p:spTgt spid="7">
                                            <p:txEl>
                                              <p:pRg st="7" end="7"/>
                                            </p:txEl>
                                          </p:spTgt>
                                        </p:tgtEl>
                                        <p:attrNameLst>
                                          <p:attrName>style.visibility</p:attrName>
                                        </p:attrNameLst>
                                      </p:cBhvr>
                                      <p:to>
                                        <p:strVal val="visible"/>
                                      </p:to>
                                    </p:set>
                                    <p:animEffect transition="in" filter="wipe(left)">
                                      <p:cBhvr>
                                        <p:cTn id="28" dur="500"/>
                                        <p:tgtEl>
                                          <p:spTgt spid="7">
                                            <p:txEl>
                                              <p:pRg st="7" end="7"/>
                                            </p:txEl>
                                          </p:spTgt>
                                        </p:tgtEl>
                                      </p:cBhvr>
                                    </p:animEffect>
                                  </p:childTnLst>
                                </p:cTn>
                              </p:par>
                              <p:par>
                                <p:cTn id="29" presetID="22" presetClass="entr" presetSubtype="8" fill="hold" grpId="0" nodeType="withEffect">
                                  <p:stCondLst>
                                    <p:cond delay="0"/>
                                  </p:stCondLst>
                                  <p:iterate type="wd">
                                    <p:tmPct val="10000"/>
                                  </p:iterate>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left)">
                                      <p:cBhvr>
                                        <p:cTn id="31" dur="500"/>
                                        <p:tgtEl>
                                          <p:spTgt spid="7">
                                            <p:txEl>
                                              <p:pRg st="8" end="8"/>
                                            </p:txEl>
                                          </p:spTgt>
                                        </p:tgtEl>
                                      </p:cBhvr>
                                    </p:animEffect>
                                  </p:childTnLst>
                                </p:cTn>
                              </p:par>
                              <p:par>
                                <p:cTn id="32" presetID="22" presetClass="entr" presetSubtype="8" fill="hold" grpId="0" nodeType="withEffect">
                                  <p:stCondLst>
                                    <p:cond delay="0"/>
                                  </p:stCondLst>
                                  <p:iterate type="wd">
                                    <p:tmPct val="10000"/>
                                  </p:iterate>
                                  <p:childTnLst>
                                    <p:set>
                                      <p:cBhvr>
                                        <p:cTn id="33" dur="1" fill="hold">
                                          <p:stCondLst>
                                            <p:cond delay="0"/>
                                          </p:stCondLst>
                                        </p:cTn>
                                        <p:tgtEl>
                                          <p:spTgt spid="7">
                                            <p:txEl>
                                              <p:pRg st="9" end="9"/>
                                            </p:txEl>
                                          </p:spTgt>
                                        </p:tgtEl>
                                        <p:attrNameLst>
                                          <p:attrName>style.visibility</p:attrName>
                                        </p:attrNameLst>
                                      </p:cBhvr>
                                      <p:to>
                                        <p:strVal val="visible"/>
                                      </p:to>
                                    </p:set>
                                    <p:animEffect transition="in" filter="wipe(left)">
                                      <p:cBhvr>
                                        <p:cTn id="34" dur="500"/>
                                        <p:tgtEl>
                                          <p:spTgt spid="7">
                                            <p:txEl>
                                              <p:pRg st="9" end="9"/>
                                            </p:txEl>
                                          </p:spTgt>
                                        </p:tgtEl>
                                      </p:cBhvr>
                                    </p:animEffect>
                                  </p:childTnLst>
                                </p:cTn>
                              </p:par>
                              <p:par>
                                <p:cTn id="35" presetID="22" presetClass="entr" presetSubtype="8" fill="hold" grpId="0" nodeType="withEffect">
                                  <p:stCondLst>
                                    <p:cond delay="0"/>
                                  </p:stCondLst>
                                  <p:iterate type="wd">
                                    <p:tmPct val="10000"/>
                                  </p:iterate>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wipe(left)">
                                      <p:cBhvr>
                                        <p:cTn id="37" dur="500"/>
                                        <p:tgtEl>
                                          <p:spTgt spid="7">
                                            <p:txEl>
                                              <p:pRg st="10" end="10"/>
                                            </p:txEl>
                                          </p:spTgt>
                                        </p:tgtEl>
                                      </p:cBhvr>
                                    </p:animEffect>
                                  </p:childTnLst>
                                </p:cTn>
                              </p:par>
                              <p:par>
                                <p:cTn id="38" presetID="22" presetClass="entr" presetSubtype="8" fill="hold" grpId="0" nodeType="withEffect">
                                  <p:stCondLst>
                                    <p:cond delay="0"/>
                                  </p:stCondLst>
                                  <p:iterate type="wd">
                                    <p:tmPct val="10000"/>
                                  </p:iterate>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wipe(left)">
                                      <p:cBhvr>
                                        <p:cTn id="40" dur="500"/>
                                        <p:tgtEl>
                                          <p:spTgt spid="7">
                                            <p:txEl>
                                              <p:pRg st="11" end="11"/>
                                            </p:txEl>
                                          </p:spTgt>
                                        </p:tgtEl>
                                      </p:cBhvr>
                                    </p:animEffect>
                                  </p:childTnLst>
                                </p:cTn>
                              </p:par>
                              <p:par>
                                <p:cTn id="41" presetID="22" presetClass="entr" presetSubtype="8" fill="hold" grpId="0" nodeType="withEffect">
                                  <p:stCondLst>
                                    <p:cond delay="0"/>
                                  </p:stCondLst>
                                  <p:iterate type="wd">
                                    <p:tmPct val="10000"/>
                                  </p:iterate>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wipe(left)">
                                      <p:cBhvr>
                                        <p:cTn id="43" dur="500"/>
                                        <p:tgtEl>
                                          <p:spTgt spid="7">
                                            <p:txEl>
                                              <p:pRg st="12" end="12"/>
                                            </p:txEl>
                                          </p:spTgt>
                                        </p:tgtEl>
                                      </p:cBhvr>
                                    </p:animEffect>
                                  </p:childTnLst>
                                </p:cTn>
                              </p:par>
                              <p:par>
                                <p:cTn id="44" presetID="22" presetClass="entr" presetSubtype="8" fill="hold" grpId="0" nodeType="withEffect">
                                  <p:stCondLst>
                                    <p:cond delay="0"/>
                                  </p:stCondLst>
                                  <p:iterate type="wd">
                                    <p:tmPct val="10000"/>
                                  </p:iterate>
                                  <p:childTnLst>
                                    <p:set>
                                      <p:cBhvr>
                                        <p:cTn id="45" dur="1" fill="hold">
                                          <p:stCondLst>
                                            <p:cond delay="0"/>
                                          </p:stCondLst>
                                        </p:cTn>
                                        <p:tgtEl>
                                          <p:spTgt spid="7">
                                            <p:txEl>
                                              <p:pRg st="13" end="13"/>
                                            </p:txEl>
                                          </p:spTgt>
                                        </p:tgtEl>
                                        <p:attrNameLst>
                                          <p:attrName>style.visibility</p:attrName>
                                        </p:attrNameLst>
                                      </p:cBhvr>
                                      <p:to>
                                        <p:strVal val="visible"/>
                                      </p:to>
                                    </p:set>
                                    <p:animEffect transition="in" filter="wipe(left)">
                                      <p:cBhvr>
                                        <p:cTn id="46" dur="500"/>
                                        <p:tgtEl>
                                          <p:spTgt spid="7">
                                            <p:txEl>
                                              <p:pRg st="13" end="13"/>
                                            </p:txEl>
                                          </p:spTgt>
                                        </p:tgtEl>
                                      </p:cBhvr>
                                    </p:animEffect>
                                  </p:childTnLst>
                                </p:cTn>
                              </p:par>
                              <p:par>
                                <p:cTn id="47" presetID="22" presetClass="entr" presetSubtype="8" fill="hold" grpId="0" nodeType="withEffect">
                                  <p:stCondLst>
                                    <p:cond delay="0"/>
                                  </p:stCondLst>
                                  <p:iterate type="wd">
                                    <p:tmPct val="10000"/>
                                  </p:iterate>
                                  <p:childTnLst>
                                    <p:set>
                                      <p:cBhvr>
                                        <p:cTn id="48" dur="1" fill="hold">
                                          <p:stCondLst>
                                            <p:cond delay="0"/>
                                          </p:stCondLst>
                                        </p:cTn>
                                        <p:tgtEl>
                                          <p:spTgt spid="7">
                                            <p:txEl>
                                              <p:pRg st="14" end="14"/>
                                            </p:txEl>
                                          </p:spTgt>
                                        </p:tgtEl>
                                        <p:attrNameLst>
                                          <p:attrName>style.visibility</p:attrName>
                                        </p:attrNameLst>
                                      </p:cBhvr>
                                      <p:to>
                                        <p:strVal val="visible"/>
                                      </p:to>
                                    </p:set>
                                    <p:animEffect transition="in" filter="wipe(left)">
                                      <p:cBhvr>
                                        <p:cTn id="49" dur="500"/>
                                        <p:tgtEl>
                                          <p:spTgt spid="7">
                                            <p:txEl>
                                              <p:pRg st="14" end="14"/>
                                            </p:txEl>
                                          </p:spTgt>
                                        </p:tgtEl>
                                      </p:cBhvr>
                                    </p:animEffect>
                                  </p:childTnLst>
                                </p:cTn>
                              </p:par>
                              <p:par>
                                <p:cTn id="50" presetID="22" presetClass="entr" presetSubtype="8" fill="hold" grpId="0" nodeType="withEffect">
                                  <p:stCondLst>
                                    <p:cond delay="0"/>
                                  </p:stCondLst>
                                  <p:iterate type="wd">
                                    <p:tmPct val="10000"/>
                                  </p:iterate>
                                  <p:childTnLst>
                                    <p:set>
                                      <p:cBhvr>
                                        <p:cTn id="51" dur="1" fill="hold">
                                          <p:stCondLst>
                                            <p:cond delay="0"/>
                                          </p:stCondLst>
                                        </p:cTn>
                                        <p:tgtEl>
                                          <p:spTgt spid="7">
                                            <p:txEl>
                                              <p:pRg st="15" end="15"/>
                                            </p:txEl>
                                          </p:spTgt>
                                        </p:tgtEl>
                                        <p:attrNameLst>
                                          <p:attrName>style.visibility</p:attrName>
                                        </p:attrNameLst>
                                      </p:cBhvr>
                                      <p:to>
                                        <p:strVal val="visible"/>
                                      </p:to>
                                    </p:set>
                                    <p:animEffect transition="in" filter="wipe(left)">
                                      <p:cBhvr>
                                        <p:cTn id="52" dur="500"/>
                                        <p:tgtEl>
                                          <p:spTgt spid="7">
                                            <p:txEl>
                                              <p:pRg st="15" end="15"/>
                                            </p:txEl>
                                          </p:spTgt>
                                        </p:tgtEl>
                                      </p:cBhvr>
                                    </p:animEffect>
                                  </p:childTnLst>
                                </p:cTn>
                              </p:par>
                              <p:par>
                                <p:cTn id="53" presetID="22" presetClass="entr" presetSubtype="8" fill="hold" grpId="0" nodeType="withEffect">
                                  <p:stCondLst>
                                    <p:cond delay="0"/>
                                  </p:stCondLst>
                                  <p:iterate type="wd">
                                    <p:tmPct val="10000"/>
                                  </p:iterate>
                                  <p:childTnLst>
                                    <p:set>
                                      <p:cBhvr>
                                        <p:cTn id="54" dur="1" fill="hold">
                                          <p:stCondLst>
                                            <p:cond delay="0"/>
                                          </p:stCondLst>
                                        </p:cTn>
                                        <p:tgtEl>
                                          <p:spTgt spid="7">
                                            <p:txEl>
                                              <p:pRg st="16" end="16"/>
                                            </p:txEl>
                                          </p:spTgt>
                                        </p:tgtEl>
                                        <p:attrNameLst>
                                          <p:attrName>style.visibility</p:attrName>
                                        </p:attrNameLst>
                                      </p:cBhvr>
                                      <p:to>
                                        <p:strVal val="visible"/>
                                      </p:to>
                                    </p:set>
                                    <p:animEffect transition="in" filter="wipe(left)">
                                      <p:cBhvr>
                                        <p:cTn id="55" dur="500"/>
                                        <p:tgtEl>
                                          <p:spTgt spid="7">
                                            <p:txEl>
                                              <p:pRg st="16" end="16"/>
                                            </p:txEl>
                                          </p:spTgt>
                                        </p:tgtEl>
                                      </p:cBhvr>
                                    </p:animEffect>
                                  </p:childTnLst>
                                </p:cTn>
                              </p:par>
                              <p:par>
                                <p:cTn id="56" presetID="22" presetClass="entr" presetSubtype="8" fill="hold" grpId="0" nodeType="withEffect">
                                  <p:stCondLst>
                                    <p:cond delay="0"/>
                                  </p:stCondLst>
                                  <p:iterate type="wd">
                                    <p:tmPct val="10000"/>
                                  </p:iterate>
                                  <p:childTnLst>
                                    <p:set>
                                      <p:cBhvr>
                                        <p:cTn id="57" dur="1" fill="hold">
                                          <p:stCondLst>
                                            <p:cond delay="0"/>
                                          </p:stCondLst>
                                        </p:cTn>
                                        <p:tgtEl>
                                          <p:spTgt spid="7">
                                            <p:txEl>
                                              <p:pRg st="17" end="17"/>
                                            </p:txEl>
                                          </p:spTgt>
                                        </p:tgtEl>
                                        <p:attrNameLst>
                                          <p:attrName>style.visibility</p:attrName>
                                        </p:attrNameLst>
                                      </p:cBhvr>
                                      <p:to>
                                        <p:strVal val="visible"/>
                                      </p:to>
                                    </p:set>
                                    <p:animEffect transition="in" filter="wipe(left)">
                                      <p:cBhvr>
                                        <p:cTn id="58" dur="500"/>
                                        <p:tgtEl>
                                          <p:spTgt spid="7">
                                            <p:txEl>
                                              <p:pRg st="17" end="17"/>
                                            </p:txEl>
                                          </p:spTgt>
                                        </p:tgtEl>
                                      </p:cBhvr>
                                    </p:animEffect>
                                  </p:childTnLst>
                                </p:cTn>
                              </p:par>
                              <p:par>
                                <p:cTn id="59" presetID="22" presetClass="entr" presetSubtype="8" fill="hold" grpId="0" nodeType="withEffect">
                                  <p:stCondLst>
                                    <p:cond delay="0"/>
                                  </p:stCondLst>
                                  <p:iterate type="wd">
                                    <p:tmPct val="10000"/>
                                  </p:iterate>
                                  <p:childTnLst>
                                    <p:set>
                                      <p:cBhvr>
                                        <p:cTn id="60" dur="1" fill="hold">
                                          <p:stCondLst>
                                            <p:cond delay="0"/>
                                          </p:stCondLst>
                                        </p:cTn>
                                        <p:tgtEl>
                                          <p:spTgt spid="7">
                                            <p:txEl>
                                              <p:pRg st="18" end="18"/>
                                            </p:txEl>
                                          </p:spTgt>
                                        </p:tgtEl>
                                        <p:attrNameLst>
                                          <p:attrName>style.visibility</p:attrName>
                                        </p:attrNameLst>
                                      </p:cBhvr>
                                      <p:to>
                                        <p:strVal val="visible"/>
                                      </p:to>
                                    </p:set>
                                    <p:animEffect transition="in" filter="wipe(left)">
                                      <p:cBhvr>
                                        <p:cTn id="61" dur="500"/>
                                        <p:tgtEl>
                                          <p:spTgt spid="7">
                                            <p:txEl>
                                              <p:pRg st="18" end="18"/>
                                            </p:txEl>
                                          </p:spTgt>
                                        </p:tgtEl>
                                      </p:cBhvr>
                                    </p:animEffect>
                                  </p:childTnLst>
                                </p:cTn>
                              </p:par>
                              <p:par>
                                <p:cTn id="62" presetID="22" presetClass="entr" presetSubtype="8" fill="hold" grpId="0" nodeType="withEffect">
                                  <p:stCondLst>
                                    <p:cond delay="0"/>
                                  </p:stCondLst>
                                  <p:iterate type="wd">
                                    <p:tmPct val="10000"/>
                                  </p:iterate>
                                  <p:childTnLst>
                                    <p:set>
                                      <p:cBhvr>
                                        <p:cTn id="63" dur="1" fill="hold">
                                          <p:stCondLst>
                                            <p:cond delay="0"/>
                                          </p:stCondLst>
                                        </p:cTn>
                                        <p:tgtEl>
                                          <p:spTgt spid="7">
                                            <p:txEl>
                                              <p:pRg st="19" end="19"/>
                                            </p:txEl>
                                          </p:spTgt>
                                        </p:tgtEl>
                                        <p:attrNameLst>
                                          <p:attrName>style.visibility</p:attrName>
                                        </p:attrNameLst>
                                      </p:cBhvr>
                                      <p:to>
                                        <p:strVal val="visible"/>
                                      </p:to>
                                    </p:set>
                                    <p:animEffect transition="in" filter="wipe(left)">
                                      <p:cBhvr>
                                        <p:cTn id="64" dur="500"/>
                                        <p:tgtEl>
                                          <p:spTgt spid="7">
                                            <p:txEl>
                                              <p:pRg st="19" end="19"/>
                                            </p:txEl>
                                          </p:spTgt>
                                        </p:tgtEl>
                                      </p:cBhvr>
                                    </p:animEffect>
                                  </p:childTnLst>
                                </p:cTn>
                              </p:par>
                              <p:par>
                                <p:cTn id="65" presetID="22" presetClass="entr" presetSubtype="8" fill="hold" grpId="0" nodeType="withEffect">
                                  <p:stCondLst>
                                    <p:cond delay="0"/>
                                  </p:stCondLst>
                                  <p:iterate type="wd">
                                    <p:tmPct val="10000"/>
                                  </p:iterate>
                                  <p:childTnLst>
                                    <p:set>
                                      <p:cBhvr>
                                        <p:cTn id="66" dur="1" fill="hold">
                                          <p:stCondLst>
                                            <p:cond delay="0"/>
                                          </p:stCondLst>
                                        </p:cTn>
                                        <p:tgtEl>
                                          <p:spTgt spid="7">
                                            <p:txEl>
                                              <p:pRg st="20" end="20"/>
                                            </p:txEl>
                                          </p:spTgt>
                                        </p:tgtEl>
                                        <p:attrNameLst>
                                          <p:attrName>style.visibility</p:attrName>
                                        </p:attrNameLst>
                                      </p:cBhvr>
                                      <p:to>
                                        <p:strVal val="visible"/>
                                      </p:to>
                                    </p:set>
                                    <p:animEffect transition="in" filter="wipe(left)">
                                      <p:cBhvr>
                                        <p:cTn id="67" dur="500"/>
                                        <p:tgtEl>
                                          <p:spTgt spid="7">
                                            <p:txEl>
                                              <p:pRg st="20" end="20"/>
                                            </p:txEl>
                                          </p:spTgt>
                                        </p:tgtEl>
                                      </p:cBhvr>
                                    </p:animEffect>
                                  </p:childTnLst>
                                </p:cTn>
                              </p:par>
                              <p:par>
                                <p:cTn id="68" presetID="22" presetClass="entr" presetSubtype="8" fill="hold" grpId="0" nodeType="withEffect">
                                  <p:stCondLst>
                                    <p:cond delay="0"/>
                                  </p:stCondLst>
                                  <p:iterate type="wd">
                                    <p:tmPct val="10000"/>
                                  </p:iterate>
                                  <p:childTnLst>
                                    <p:set>
                                      <p:cBhvr>
                                        <p:cTn id="69" dur="1" fill="hold">
                                          <p:stCondLst>
                                            <p:cond delay="0"/>
                                          </p:stCondLst>
                                        </p:cTn>
                                        <p:tgtEl>
                                          <p:spTgt spid="7">
                                            <p:txEl>
                                              <p:pRg st="21" end="21"/>
                                            </p:txEl>
                                          </p:spTgt>
                                        </p:tgtEl>
                                        <p:attrNameLst>
                                          <p:attrName>style.visibility</p:attrName>
                                        </p:attrNameLst>
                                      </p:cBhvr>
                                      <p:to>
                                        <p:strVal val="visible"/>
                                      </p:to>
                                    </p:set>
                                    <p:animEffect transition="in" filter="wipe(left)">
                                      <p:cBhvr>
                                        <p:cTn id="70" dur="500"/>
                                        <p:tgtEl>
                                          <p:spTgt spid="7">
                                            <p:txEl>
                                              <p:pRg st="21" end="21"/>
                                            </p:txEl>
                                          </p:spTgt>
                                        </p:tgtEl>
                                      </p:cBhvr>
                                    </p:animEffect>
                                  </p:childTnLst>
                                </p:cTn>
                              </p:par>
                            </p:childTnLst>
                          </p:cTn>
                        </p:par>
                        <p:par>
                          <p:cTn id="71" fill="hold">
                            <p:stCondLst>
                              <p:cond delay="950"/>
                            </p:stCondLst>
                            <p:childTnLst>
                              <p:par>
                                <p:cTn id="72" presetID="53" presetClass="entr" presetSubtype="528" fill="hold" nodeType="afterEffect">
                                  <p:stCondLst>
                                    <p:cond delay="50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anim calcmode="lin" valueType="num">
                                      <p:cBhvr>
                                        <p:cTn id="77" dur="500" fill="hold"/>
                                        <p:tgtEl>
                                          <p:spTgt spid="9"/>
                                        </p:tgtEl>
                                        <p:attrNameLst>
                                          <p:attrName>ppt_x</p:attrName>
                                        </p:attrNameLst>
                                      </p:cBhvr>
                                      <p:tavLst>
                                        <p:tav tm="0">
                                          <p:val>
                                            <p:fltVal val="0.5"/>
                                          </p:val>
                                        </p:tav>
                                        <p:tav tm="100000">
                                          <p:val>
                                            <p:strVal val="#ppt_x"/>
                                          </p:val>
                                        </p:tav>
                                      </p:tavLst>
                                    </p:anim>
                                    <p:anim calcmode="lin" valueType="num">
                                      <p:cBhvr>
                                        <p:cTn id="78"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854217" y="2528554"/>
            <a:ext cx="3101693" cy="3101693"/>
          </a:xfrm>
          <a:prstGeom prst="ellips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sz="3200" b="1" dirty="0">
              <a:solidFill>
                <a:schemeClr val="bg1"/>
              </a:solidFill>
              <a:latin typeface="+mj-lt"/>
            </a:endParaRPr>
          </a:p>
        </p:txBody>
      </p:sp>
      <p:grpSp>
        <p:nvGrpSpPr>
          <p:cNvPr id="8" name="Group 7"/>
          <p:cNvGrpSpPr/>
          <p:nvPr/>
        </p:nvGrpSpPr>
        <p:grpSpPr>
          <a:xfrm>
            <a:off x="4838892" y="1801980"/>
            <a:ext cx="3551214" cy="4008075"/>
            <a:chOff x="4838892" y="1801980"/>
            <a:chExt cx="3551214" cy="4008075"/>
          </a:xfrm>
        </p:grpSpPr>
        <p:sp>
          <p:nvSpPr>
            <p:cNvPr id="14" name="Oval 13"/>
            <p:cNvSpPr/>
            <p:nvPr/>
          </p:nvSpPr>
          <p:spPr>
            <a:xfrm>
              <a:off x="4838892" y="2258841"/>
              <a:ext cx="3551214" cy="3551214"/>
            </a:xfrm>
            <a:prstGeom prst="ellipse">
              <a:avLst/>
            </a:prstGeom>
            <a:noFill/>
            <a:ln w="111125" cmpd="sng">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US" sz="1200" dirty="0" smtClean="0">
                  <a:solidFill>
                    <a:schemeClr val="accent4">
                      <a:lumMod val="40000"/>
                      <a:lumOff val="60000"/>
                    </a:schemeClr>
                  </a:solidFill>
                  <a:latin typeface="Courier"/>
                  <a:cs typeface="Courier"/>
                </a:rPr>
                <a:t>10101010101010101010101001010010101010101010101010101010101010101010101010101010101010010100101010101010101010101010101010101</a:t>
              </a:r>
            </a:p>
            <a:p>
              <a:pPr algn="ctr"/>
              <a:r>
                <a:rPr lang="en-US" sz="1200" dirty="0" smtClean="0">
                  <a:solidFill>
                    <a:schemeClr val="accent4">
                      <a:lumMod val="40000"/>
                      <a:lumOff val="60000"/>
                    </a:schemeClr>
                  </a:solidFill>
                  <a:latin typeface="Courier"/>
                  <a:cs typeface="Courier"/>
                </a:rPr>
                <a:t>10101010101010101010101001010010101010101010101010101010101010101010101010101010101010010100101010101010101010101010101010101</a:t>
              </a:r>
              <a:endParaRPr lang="en-US" sz="1200" dirty="0"/>
            </a:p>
          </p:txBody>
        </p:sp>
        <p:sp>
          <p:nvSpPr>
            <p:cNvPr id="18" name="TextBox 17"/>
            <p:cNvSpPr txBox="1"/>
            <p:nvPr/>
          </p:nvSpPr>
          <p:spPr>
            <a:xfrm>
              <a:off x="5866548" y="1801980"/>
              <a:ext cx="1654432" cy="369332"/>
            </a:xfrm>
            <a:prstGeom prst="rect">
              <a:avLst/>
            </a:prstGeom>
            <a:noFill/>
          </p:spPr>
          <p:txBody>
            <a:bodyPr wrap="none" rtlCol="0">
              <a:spAutoFit/>
            </a:bodyPr>
            <a:lstStyle/>
            <a:p>
              <a:r>
                <a:rPr lang="en-US" b="1" i="1" dirty="0" smtClean="0"/>
                <a:t>Administrative</a:t>
              </a:r>
              <a:endParaRPr lang="en-US" b="1" i="1" dirty="0"/>
            </a:p>
          </p:txBody>
        </p:sp>
      </p:grpSp>
      <p:grpSp>
        <p:nvGrpSpPr>
          <p:cNvPr id="9" name="Group 8"/>
          <p:cNvGrpSpPr/>
          <p:nvPr/>
        </p:nvGrpSpPr>
        <p:grpSpPr>
          <a:xfrm>
            <a:off x="337157" y="1796340"/>
            <a:ext cx="3551214" cy="4013715"/>
            <a:chOff x="337157" y="1796340"/>
            <a:chExt cx="3551214" cy="4013715"/>
          </a:xfrm>
        </p:grpSpPr>
        <p:sp>
          <p:nvSpPr>
            <p:cNvPr id="3" name="Oval 2"/>
            <p:cNvSpPr/>
            <p:nvPr/>
          </p:nvSpPr>
          <p:spPr>
            <a:xfrm>
              <a:off x="337157" y="2258841"/>
              <a:ext cx="3551214" cy="3551214"/>
            </a:xfrm>
            <a:prstGeom prst="ellipse">
              <a:avLst/>
            </a:prstGeom>
            <a:noFill/>
            <a:ln w="111125"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smtClean="0">
                <a:solidFill>
                  <a:schemeClr val="accent4">
                    <a:lumMod val="40000"/>
                    <a:lumOff val="60000"/>
                  </a:schemeClr>
                </a:solidFill>
                <a:latin typeface="Courier"/>
                <a:cs typeface="Courier"/>
              </a:endParaRPr>
            </a:p>
            <a:p>
              <a:pPr algn="ctr"/>
              <a:endParaRPr lang="en-US" sz="1200" dirty="0">
                <a:solidFill>
                  <a:schemeClr val="accent4">
                    <a:lumMod val="40000"/>
                    <a:lumOff val="60000"/>
                  </a:schemeClr>
                </a:solidFill>
                <a:latin typeface="Courier"/>
                <a:cs typeface="Courier"/>
              </a:endParaRPr>
            </a:p>
            <a:p>
              <a:pPr algn="ctr"/>
              <a:r>
                <a:rPr lang="en-US" sz="1200" dirty="0" smtClean="0">
                  <a:solidFill>
                    <a:schemeClr val="accent4">
                      <a:lumMod val="40000"/>
                      <a:lumOff val="60000"/>
                    </a:schemeClr>
                  </a:solidFill>
                  <a:latin typeface="Courier"/>
                  <a:cs typeface="Courier"/>
                </a:rPr>
                <a:t>101010101010101010101010010100101010101010101010101010101010101010101010101010101010100101001010101010101010101010101010101010101010101101010101010101010101010010100101010101010101010101010101010101010101010101010101010100101001010101010101010101010101010101011010101010</a:t>
              </a:r>
            </a:p>
            <a:p>
              <a:pPr algn="ctr"/>
              <a:endParaRPr lang="en-US" sz="1200" dirty="0">
                <a:solidFill>
                  <a:schemeClr val="accent4">
                    <a:lumMod val="40000"/>
                    <a:lumOff val="60000"/>
                  </a:schemeClr>
                </a:solidFill>
                <a:latin typeface="Courier"/>
                <a:cs typeface="Courier"/>
              </a:endParaRPr>
            </a:p>
          </p:txBody>
        </p:sp>
        <p:sp>
          <p:nvSpPr>
            <p:cNvPr id="7" name="TextBox 6"/>
            <p:cNvSpPr txBox="1"/>
            <p:nvPr/>
          </p:nvSpPr>
          <p:spPr>
            <a:xfrm>
              <a:off x="1575337" y="1796340"/>
              <a:ext cx="1170337" cy="369332"/>
            </a:xfrm>
            <a:prstGeom prst="rect">
              <a:avLst/>
            </a:prstGeom>
            <a:noFill/>
          </p:spPr>
          <p:txBody>
            <a:bodyPr wrap="none" rtlCol="0">
              <a:spAutoFit/>
            </a:bodyPr>
            <a:lstStyle/>
            <a:p>
              <a:r>
                <a:rPr lang="en-US" b="1" i="1" dirty="0" smtClean="0"/>
                <a:t>Academic</a:t>
              </a:r>
              <a:endParaRPr lang="en-US" b="1" i="1" dirty="0"/>
            </a:p>
          </p:txBody>
        </p:sp>
      </p:grpSp>
      <p:grpSp>
        <p:nvGrpSpPr>
          <p:cNvPr id="21" name="Group 20"/>
          <p:cNvGrpSpPr/>
          <p:nvPr/>
        </p:nvGrpSpPr>
        <p:grpSpPr>
          <a:xfrm>
            <a:off x="3453975" y="3284660"/>
            <a:ext cx="1651890" cy="1288140"/>
            <a:chOff x="-6910388" y="2322513"/>
            <a:chExt cx="785812" cy="612775"/>
          </a:xfrm>
        </p:grpSpPr>
        <p:sp>
          <p:nvSpPr>
            <p:cNvPr id="22" name="Freeform 1029"/>
            <p:cNvSpPr>
              <a:spLocks noEditPoints="1"/>
            </p:cNvSpPr>
            <p:nvPr/>
          </p:nvSpPr>
          <p:spPr bwMode="auto">
            <a:xfrm>
              <a:off x="-6910388" y="2641600"/>
              <a:ext cx="127000" cy="293688"/>
            </a:xfrm>
            <a:custGeom>
              <a:avLst/>
              <a:gdLst>
                <a:gd name="T0" fmla="*/ 40 w 80"/>
                <a:gd name="T1" fmla="*/ 23 h 185"/>
                <a:gd name="T2" fmla="*/ 34 w 80"/>
                <a:gd name="T3" fmla="*/ 23 h 185"/>
                <a:gd name="T4" fmla="*/ 29 w 80"/>
                <a:gd name="T5" fmla="*/ 26 h 185"/>
                <a:gd name="T6" fmla="*/ 25 w 80"/>
                <a:gd name="T7" fmla="*/ 30 h 185"/>
                <a:gd name="T8" fmla="*/ 22 w 80"/>
                <a:gd name="T9" fmla="*/ 36 h 185"/>
                <a:gd name="T10" fmla="*/ 21 w 80"/>
                <a:gd name="T11" fmla="*/ 41 h 185"/>
                <a:gd name="T12" fmla="*/ 21 w 80"/>
                <a:gd name="T13" fmla="*/ 144 h 185"/>
                <a:gd name="T14" fmla="*/ 22 w 80"/>
                <a:gd name="T15" fmla="*/ 151 h 185"/>
                <a:gd name="T16" fmla="*/ 25 w 80"/>
                <a:gd name="T17" fmla="*/ 156 h 185"/>
                <a:gd name="T18" fmla="*/ 29 w 80"/>
                <a:gd name="T19" fmla="*/ 160 h 185"/>
                <a:gd name="T20" fmla="*/ 34 w 80"/>
                <a:gd name="T21" fmla="*/ 163 h 185"/>
                <a:gd name="T22" fmla="*/ 40 w 80"/>
                <a:gd name="T23" fmla="*/ 163 h 185"/>
                <a:gd name="T24" fmla="*/ 46 w 80"/>
                <a:gd name="T25" fmla="*/ 163 h 185"/>
                <a:gd name="T26" fmla="*/ 51 w 80"/>
                <a:gd name="T27" fmla="*/ 160 h 185"/>
                <a:gd name="T28" fmla="*/ 55 w 80"/>
                <a:gd name="T29" fmla="*/ 156 h 185"/>
                <a:gd name="T30" fmla="*/ 57 w 80"/>
                <a:gd name="T31" fmla="*/ 151 h 185"/>
                <a:gd name="T32" fmla="*/ 59 w 80"/>
                <a:gd name="T33" fmla="*/ 144 h 185"/>
                <a:gd name="T34" fmla="*/ 59 w 80"/>
                <a:gd name="T35" fmla="*/ 41 h 185"/>
                <a:gd name="T36" fmla="*/ 57 w 80"/>
                <a:gd name="T37" fmla="*/ 36 h 185"/>
                <a:gd name="T38" fmla="*/ 55 w 80"/>
                <a:gd name="T39" fmla="*/ 30 h 185"/>
                <a:gd name="T40" fmla="*/ 51 w 80"/>
                <a:gd name="T41" fmla="*/ 26 h 185"/>
                <a:gd name="T42" fmla="*/ 46 w 80"/>
                <a:gd name="T43" fmla="*/ 23 h 185"/>
                <a:gd name="T44" fmla="*/ 40 w 80"/>
                <a:gd name="T45" fmla="*/ 23 h 185"/>
                <a:gd name="T46" fmla="*/ 40 w 80"/>
                <a:gd name="T47" fmla="*/ 0 h 185"/>
                <a:gd name="T48" fmla="*/ 56 w 80"/>
                <a:gd name="T49" fmla="*/ 4 h 185"/>
                <a:gd name="T50" fmla="*/ 68 w 80"/>
                <a:gd name="T51" fmla="*/ 12 h 185"/>
                <a:gd name="T52" fmla="*/ 77 w 80"/>
                <a:gd name="T53" fmla="*/ 25 h 185"/>
                <a:gd name="T54" fmla="*/ 80 w 80"/>
                <a:gd name="T55" fmla="*/ 41 h 185"/>
                <a:gd name="T56" fmla="*/ 80 w 80"/>
                <a:gd name="T57" fmla="*/ 144 h 185"/>
                <a:gd name="T58" fmla="*/ 77 w 80"/>
                <a:gd name="T59" fmla="*/ 160 h 185"/>
                <a:gd name="T60" fmla="*/ 68 w 80"/>
                <a:gd name="T61" fmla="*/ 173 h 185"/>
                <a:gd name="T62" fmla="*/ 56 w 80"/>
                <a:gd name="T63" fmla="*/ 181 h 185"/>
                <a:gd name="T64" fmla="*/ 40 w 80"/>
                <a:gd name="T65" fmla="*/ 185 h 185"/>
                <a:gd name="T66" fmla="*/ 25 w 80"/>
                <a:gd name="T67" fmla="*/ 181 h 185"/>
                <a:gd name="T68" fmla="*/ 12 w 80"/>
                <a:gd name="T69" fmla="*/ 173 h 185"/>
                <a:gd name="T70" fmla="*/ 2 w 80"/>
                <a:gd name="T71" fmla="*/ 160 h 185"/>
                <a:gd name="T72" fmla="*/ 0 w 80"/>
                <a:gd name="T73" fmla="*/ 144 h 185"/>
                <a:gd name="T74" fmla="*/ 0 w 80"/>
                <a:gd name="T75" fmla="*/ 41 h 185"/>
                <a:gd name="T76" fmla="*/ 2 w 80"/>
                <a:gd name="T77" fmla="*/ 25 h 185"/>
                <a:gd name="T78" fmla="*/ 12 w 80"/>
                <a:gd name="T79" fmla="*/ 12 h 185"/>
                <a:gd name="T80" fmla="*/ 25 w 80"/>
                <a:gd name="T81" fmla="*/ 4 h 185"/>
                <a:gd name="T82" fmla="*/ 40 w 80"/>
                <a:gd name="T8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85">
                  <a:moveTo>
                    <a:pt x="40" y="23"/>
                  </a:moveTo>
                  <a:lnTo>
                    <a:pt x="34" y="23"/>
                  </a:lnTo>
                  <a:lnTo>
                    <a:pt x="29" y="26"/>
                  </a:lnTo>
                  <a:lnTo>
                    <a:pt x="25" y="30"/>
                  </a:lnTo>
                  <a:lnTo>
                    <a:pt x="22" y="36"/>
                  </a:lnTo>
                  <a:lnTo>
                    <a:pt x="21" y="41"/>
                  </a:lnTo>
                  <a:lnTo>
                    <a:pt x="21" y="144"/>
                  </a:lnTo>
                  <a:lnTo>
                    <a:pt x="22" y="151"/>
                  </a:lnTo>
                  <a:lnTo>
                    <a:pt x="25" y="156"/>
                  </a:lnTo>
                  <a:lnTo>
                    <a:pt x="29" y="160"/>
                  </a:lnTo>
                  <a:lnTo>
                    <a:pt x="34" y="163"/>
                  </a:lnTo>
                  <a:lnTo>
                    <a:pt x="40" y="163"/>
                  </a:lnTo>
                  <a:lnTo>
                    <a:pt x="46" y="163"/>
                  </a:lnTo>
                  <a:lnTo>
                    <a:pt x="51" y="160"/>
                  </a:lnTo>
                  <a:lnTo>
                    <a:pt x="55" y="156"/>
                  </a:lnTo>
                  <a:lnTo>
                    <a:pt x="57" y="151"/>
                  </a:lnTo>
                  <a:lnTo>
                    <a:pt x="59" y="144"/>
                  </a:lnTo>
                  <a:lnTo>
                    <a:pt x="59" y="41"/>
                  </a:lnTo>
                  <a:lnTo>
                    <a:pt x="57" y="36"/>
                  </a:lnTo>
                  <a:lnTo>
                    <a:pt x="55" y="30"/>
                  </a:lnTo>
                  <a:lnTo>
                    <a:pt x="51" y="26"/>
                  </a:lnTo>
                  <a:lnTo>
                    <a:pt x="46" y="23"/>
                  </a:lnTo>
                  <a:lnTo>
                    <a:pt x="40" y="23"/>
                  </a:lnTo>
                  <a:close/>
                  <a:moveTo>
                    <a:pt x="40" y="0"/>
                  </a:moveTo>
                  <a:lnTo>
                    <a:pt x="56" y="4"/>
                  </a:lnTo>
                  <a:lnTo>
                    <a:pt x="68" y="12"/>
                  </a:lnTo>
                  <a:lnTo>
                    <a:pt x="77" y="25"/>
                  </a:lnTo>
                  <a:lnTo>
                    <a:pt x="80" y="41"/>
                  </a:lnTo>
                  <a:lnTo>
                    <a:pt x="80" y="144"/>
                  </a:lnTo>
                  <a:lnTo>
                    <a:pt x="77" y="160"/>
                  </a:lnTo>
                  <a:lnTo>
                    <a:pt x="68" y="173"/>
                  </a:lnTo>
                  <a:lnTo>
                    <a:pt x="56" y="181"/>
                  </a:lnTo>
                  <a:lnTo>
                    <a:pt x="40" y="185"/>
                  </a:lnTo>
                  <a:lnTo>
                    <a:pt x="25" y="181"/>
                  </a:lnTo>
                  <a:lnTo>
                    <a:pt x="12" y="173"/>
                  </a:lnTo>
                  <a:lnTo>
                    <a:pt x="2" y="160"/>
                  </a:lnTo>
                  <a:lnTo>
                    <a:pt x="0" y="144"/>
                  </a:lnTo>
                  <a:lnTo>
                    <a:pt x="0" y="41"/>
                  </a:lnTo>
                  <a:lnTo>
                    <a:pt x="2" y="25"/>
                  </a:lnTo>
                  <a:lnTo>
                    <a:pt x="12" y="12"/>
                  </a:lnTo>
                  <a:lnTo>
                    <a:pt x="25" y="4"/>
                  </a:lnTo>
                  <a:lnTo>
                    <a:pt x="4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030"/>
            <p:cNvSpPr>
              <a:spLocks noEditPoints="1"/>
            </p:cNvSpPr>
            <p:nvPr/>
          </p:nvSpPr>
          <p:spPr bwMode="auto">
            <a:xfrm>
              <a:off x="-6748463" y="2533650"/>
              <a:ext cx="127000" cy="401638"/>
            </a:xfrm>
            <a:custGeom>
              <a:avLst/>
              <a:gdLst>
                <a:gd name="T0" fmla="*/ 40 w 80"/>
                <a:gd name="T1" fmla="*/ 21 h 253"/>
                <a:gd name="T2" fmla="*/ 34 w 80"/>
                <a:gd name="T3" fmla="*/ 22 h 253"/>
                <a:gd name="T4" fmla="*/ 29 w 80"/>
                <a:gd name="T5" fmla="*/ 25 h 253"/>
                <a:gd name="T6" fmla="*/ 25 w 80"/>
                <a:gd name="T7" fmla="*/ 29 h 253"/>
                <a:gd name="T8" fmla="*/ 22 w 80"/>
                <a:gd name="T9" fmla="*/ 34 h 253"/>
                <a:gd name="T10" fmla="*/ 21 w 80"/>
                <a:gd name="T11" fmla="*/ 41 h 253"/>
                <a:gd name="T12" fmla="*/ 21 w 80"/>
                <a:gd name="T13" fmla="*/ 212 h 253"/>
                <a:gd name="T14" fmla="*/ 22 w 80"/>
                <a:gd name="T15" fmla="*/ 219 h 253"/>
                <a:gd name="T16" fmla="*/ 25 w 80"/>
                <a:gd name="T17" fmla="*/ 224 h 253"/>
                <a:gd name="T18" fmla="*/ 29 w 80"/>
                <a:gd name="T19" fmla="*/ 228 h 253"/>
                <a:gd name="T20" fmla="*/ 34 w 80"/>
                <a:gd name="T21" fmla="*/ 231 h 253"/>
                <a:gd name="T22" fmla="*/ 40 w 80"/>
                <a:gd name="T23" fmla="*/ 231 h 253"/>
                <a:gd name="T24" fmla="*/ 46 w 80"/>
                <a:gd name="T25" fmla="*/ 231 h 253"/>
                <a:gd name="T26" fmla="*/ 51 w 80"/>
                <a:gd name="T27" fmla="*/ 228 h 253"/>
                <a:gd name="T28" fmla="*/ 55 w 80"/>
                <a:gd name="T29" fmla="*/ 224 h 253"/>
                <a:gd name="T30" fmla="*/ 57 w 80"/>
                <a:gd name="T31" fmla="*/ 219 h 253"/>
                <a:gd name="T32" fmla="*/ 59 w 80"/>
                <a:gd name="T33" fmla="*/ 212 h 253"/>
                <a:gd name="T34" fmla="*/ 59 w 80"/>
                <a:gd name="T35" fmla="*/ 41 h 253"/>
                <a:gd name="T36" fmla="*/ 57 w 80"/>
                <a:gd name="T37" fmla="*/ 34 h 253"/>
                <a:gd name="T38" fmla="*/ 55 w 80"/>
                <a:gd name="T39" fmla="*/ 29 h 253"/>
                <a:gd name="T40" fmla="*/ 51 w 80"/>
                <a:gd name="T41" fmla="*/ 25 h 253"/>
                <a:gd name="T42" fmla="*/ 46 w 80"/>
                <a:gd name="T43" fmla="*/ 22 h 253"/>
                <a:gd name="T44" fmla="*/ 40 w 80"/>
                <a:gd name="T45" fmla="*/ 21 h 253"/>
                <a:gd name="T46" fmla="*/ 40 w 80"/>
                <a:gd name="T47" fmla="*/ 0 h 253"/>
                <a:gd name="T48" fmla="*/ 56 w 80"/>
                <a:gd name="T49" fmla="*/ 3 h 253"/>
                <a:gd name="T50" fmla="*/ 68 w 80"/>
                <a:gd name="T51" fmla="*/ 12 h 253"/>
                <a:gd name="T52" fmla="*/ 77 w 80"/>
                <a:gd name="T53" fmla="*/ 25 h 253"/>
                <a:gd name="T54" fmla="*/ 80 w 80"/>
                <a:gd name="T55" fmla="*/ 41 h 253"/>
                <a:gd name="T56" fmla="*/ 80 w 80"/>
                <a:gd name="T57" fmla="*/ 212 h 253"/>
                <a:gd name="T58" fmla="*/ 77 w 80"/>
                <a:gd name="T59" fmla="*/ 228 h 253"/>
                <a:gd name="T60" fmla="*/ 68 w 80"/>
                <a:gd name="T61" fmla="*/ 241 h 253"/>
                <a:gd name="T62" fmla="*/ 56 w 80"/>
                <a:gd name="T63" fmla="*/ 249 h 253"/>
                <a:gd name="T64" fmla="*/ 40 w 80"/>
                <a:gd name="T65" fmla="*/ 253 h 253"/>
                <a:gd name="T66" fmla="*/ 25 w 80"/>
                <a:gd name="T67" fmla="*/ 249 h 253"/>
                <a:gd name="T68" fmla="*/ 12 w 80"/>
                <a:gd name="T69" fmla="*/ 241 h 253"/>
                <a:gd name="T70" fmla="*/ 2 w 80"/>
                <a:gd name="T71" fmla="*/ 228 h 253"/>
                <a:gd name="T72" fmla="*/ 0 w 80"/>
                <a:gd name="T73" fmla="*/ 212 h 253"/>
                <a:gd name="T74" fmla="*/ 0 w 80"/>
                <a:gd name="T75" fmla="*/ 41 h 253"/>
                <a:gd name="T76" fmla="*/ 2 w 80"/>
                <a:gd name="T77" fmla="*/ 25 h 253"/>
                <a:gd name="T78" fmla="*/ 12 w 80"/>
                <a:gd name="T79" fmla="*/ 12 h 253"/>
                <a:gd name="T80" fmla="*/ 25 w 80"/>
                <a:gd name="T81" fmla="*/ 3 h 253"/>
                <a:gd name="T82" fmla="*/ 40 w 80"/>
                <a:gd name="T8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253">
                  <a:moveTo>
                    <a:pt x="40" y="21"/>
                  </a:moveTo>
                  <a:lnTo>
                    <a:pt x="34" y="22"/>
                  </a:lnTo>
                  <a:lnTo>
                    <a:pt x="29" y="25"/>
                  </a:lnTo>
                  <a:lnTo>
                    <a:pt x="25" y="29"/>
                  </a:lnTo>
                  <a:lnTo>
                    <a:pt x="22" y="34"/>
                  </a:lnTo>
                  <a:lnTo>
                    <a:pt x="21" y="41"/>
                  </a:lnTo>
                  <a:lnTo>
                    <a:pt x="21" y="212"/>
                  </a:lnTo>
                  <a:lnTo>
                    <a:pt x="22" y="219"/>
                  </a:lnTo>
                  <a:lnTo>
                    <a:pt x="25" y="224"/>
                  </a:lnTo>
                  <a:lnTo>
                    <a:pt x="29" y="228"/>
                  </a:lnTo>
                  <a:lnTo>
                    <a:pt x="34" y="231"/>
                  </a:lnTo>
                  <a:lnTo>
                    <a:pt x="40" y="231"/>
                  </a:lnTo>
                  <a:lnTo>
                    <a:pt x="46" y="231"/>
                  </a:lnTo>
                  <a:lnTo>
                    <a:pt x="51" y="228"/>
                  </a:lnTo>
                  <a:lnTo>
                    <a:pt x="55" y="224"/>
                  </a:lnTo>
                  <a:lnTo>
                    <a:pt x="57" y="219"/>
                  </a:lnTo>
                  <a:lnTo>
                    <a:pt x="59" y="212"/>
                  </a:lnTo>
                  <a:lnTo>
                    <a:pt x="59" y="41"/>
                  </a:lnTo>
                  <a:lnTo>
                    <a:pt x="57" y="34"/>
                  </a:lnTo>
                  <a:lnTo>
                    <a:pt x="55" y="29"/>
                  </a:lnTo>
                  <a:lnTo>
                    <a:pt x="51" y="25"/>
                  </a:lnTo>
                  <a:lnTo>
                    <a:pt x="46" y="22"/>
                  </a:lnTo>
                  <a:lnTo>
                    <a:pt x="40" y="21"/>
                  </a:lnTo>
                  <a:close/>
                  <a:moveTo>
                    <a:pt x="40" y="0"/>
                  </a:moveTo>
                  <a:lnTo>
                    <a:pt x="56" y="3"/>
                  </a:lnTo>
                  <a:lnTo>
                    <a:pt x="68" y="12"/>
                  </a:lnTo>
                  <a:lnTo>
                    <a:pt x="77" y="25"/>
                  </a:lnTo>
                  <a:lnTo>
                    <a:pt x="80" y="41"/>
                  </a:lnTo>
                  <a:lnTo>
                    <a:pt x="80" y="212"/>
                  </a:lnTo>
                  <a:lnTo>
                    <a:pt x="77" y="228"/>
                  </a:lnTo>
                  <a:lnTo>
                    <a:pt x="68" y="241"/>
                  </a:lnTo>
                  <a:lnTo>
                    <a:pt x="56" y="249"/>
                  </a:lnTo>
                  <a:lnTo>
                    <a:pt x="40" y="253"/>
                  </a:lnTo>
                  <a:lnTo>
                    <a:pt x="25" y="249"/>
                  </a:lnTo>
                  <a:lnTo>
                    <a:pt x="12" y="241"/>
                  </a:lnTo>
                  <a:lnTo>
                    <a:pt x="2" y="228"/>
                  </a:lnTo>
                  <a:lnTo>
                    <a:pt x="0" y="212"/>
                  </a:lnTo>
                  <a:lnTo>
                    <a:pt x="0" y="41"/>
                  </a:lnTo>
                  <a:lnTo>
                    <a:pt x="2" y="25"/>
                  </a:lnTo>
                  <a:lnTo>
                    <a:pt x="12" y="12"/>
                  </a:lnTo>
                  <a:lnTo>
                    <a:pt x="25" y="3"/>
                  </a:lnTo>
                  <a:lnTo>
                    <a:pt x="4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031"/>
            <p:cNvSpPr>
              <a:spLocks noEditPoints="1"/>
            </p:cNvSpPr>
            <p:nvPr/>
          </p:nvSpPr>
          <p:spPr bwMode="auto">
            <a:xfrm>
              <a:off x="-6586538" y="2436813"/>
              <a:ext cx="128588" cy="498475"/>
            </a:xfrm>
            <a:custGeom>
              <a:avLst/>
              <a:gdLst>
                <a:gd name="T0" fmla="*/ 41 w 81"/>
                <a:gd name="T1" fmla="*/ 21 h 314"/>
                <a:gd name="T2" fmla="*/ 34 w 81"/>
                <a:gd name="T3" fmla="*/ 22 h 314"/>
                <a:gd name="T4" fmla="*/ 29 w 81"/>
                <a:gd name="T5" fmla="*/ 25 h 314"/>
                <a:gd name="T6" fmla="*/ 25 w 81"/>
                <a:gd name="T7" fmla="*/ 28 h 314"/>
                <a:gd name="T8" fmla="*/ 22 w 81"/>
                <a:gd name="T9" fmla="*/ 34 h 314"/>
                <a:gd name="T10" fmla="*/ 21 w 81"/>
                <a:gd name="T11" fmla="*/ 40 h 314"/>
                <a:gd name="T12" fmla="*/ 21 w 81"/>
                <a:gd name="T13" fmla="*/ 273 h 314"/>
                <a:gd name="T14" fmla="*/ 22 w 81"/>
                <a:gd name="T15" fmla="*/ 280 h 314"/>
                <a:gd name="T16" fmla="*/ 25 w 81"/>
                <a:gd name="T17" fmla="*/ 285 h 314"/>
                <a:gd name="T18" fmla="*/ 29 w 81"/>
                <a:gd name="T19" fmla="*/ 289 h 314"/>
                <a:gd name="T20" fmla="*/ 34 w 81"/>
                <a:gd name="T21" fmla="*/ 292 h 314"/>
                <a:gd name="T22" fmla="*/ 41 w 81"/>
                <a:gd name="T23" fmla="*/ 292 h 314"/>
                <a:gd name="T24" fmla="*/ 46 w 81"/>
                <a:gd name="T25" fmla="*/ 292 h 314"/>
                <a:gd name="T26" fmla="*/ 51 w 81"/>
                <a:gd name="T27" fmla="*/ 289 h 314"/>
                <a:gd name="T28" fmla="*/ 55 w 81"/>
                <a:gd name="T29" fmla="*/ 285 h 314"/>
                <a:gd name="T30" fmla="*/ 58 w 81"/>
                <a:gd name="T31" fmla="*/ 280 h 314"/>
                <a:gd name="T32" fmla="*/ 59 w 81"/>
                <a:gd name="T33" fmla="*/ 273 h 314"/>
                <a:gd name="T34" fmla="*/ 59 w 81"/>
                <a:gd name="T35" fmla="*/ 40 h 314"/>
                <a:gd name="T36" fmla="*/ 58 w 81"/>
                <a:gd name="T37" fmla="*/ 34 h 314"/>
                <a:gd name="T38" fmla="*/ 55 w 81"/>
                <a:gd name="T39" fmla="*/ 28 h 314"/>
                <a:gd name="T40" fmla="*/ 51 w 81"/>
                <a:gd name="T41" fmla="*/ 25 h 314"/>
                <a:gd name="T42" fmla="*/ 46 w 81"/>
                <a:gd name="T43" fmla="*/ 22 h 314"/>
                <a:gd name="T44" fmla="*/ 41 w 81"/>
                <a:gd name="T45" fmla="*/ 21 h 314"/>
                <a:gd name="T46" fmla="*/ 41 w 81"/>
                <a:gd name="T47" fmla="*/ 0 h 314"/>
                <a:gd name="T48" fmla="*/ 56 w 81"/>
                <a:gd name="T49" fmla="*/ 2 h 314"/>
                <a:gd name="T50" fmla="*/ 68 w 81"/>
                <a:gd name="T51" fmla="*/ 11 h 314"/>
                <a:gd name="T52" fmla="*/ 77 w 81"/>
                <a:gd name="T53" fmla="*/ 25 h 314"/>
                <a:gd name="T54" fmla="*/ 81 w 81"/>
                <a:gd name="T55" fmla="*/ 40 h 314"/>
                <a:gd name="T56" fmla="*/ 81 w 81"/>
                <a:gd name="T57" fmla="*/ 273 h 314"/>
                <a:gd name="T58" fmla="*/ 77 w 81"/>
                <a:gd name="T59" fmla="*/ 289 h 314"/>
                <a:gd name="T60" fmla="*/ 68 w 81"/>
                <a:gd name="T61" fmla="*/ 302 h 314"/>
                <a:gd name="T62" fmla="*/ 56 w 81"/>
                <a:gd name="T63" fmla="*/ 310 h 314"/>
                <a:gd name="T64" fmla="*/ 41 w 81"/>
                <a:gd name="T65" fmla="*/ 314 h 314"/>
                <a:gd name="T66" fmla="*/ 25 w 81"/>
                <a:gd name="T67" fmla="*/ 310 h 314"/>
                <a:gd name="T68" fmla="*/ 12 w 81"/>
                <a:gd name="T69" fmla="*/ 302 h 314"/>
                <a:gd name="T70" fmla="*/ 3 w 81"/>
                <a:gd name="T71" fmla="*/ 289 h 314"/>
                <a:gd name="T72" fmla="*/ 0 w 81"/>
                <a:gd name="T73" fmla="*/ 273 h 314"/>
                <a:gd name="T74" fmla="*/ 0 w 81"/>
                <a:gd name="T75" fmla="*/ 40 h 314"/>
                <a:gd name="T76" fmla="*/ 3 w 81"/>
                <a:gd name="T77" fmla="*/ 25 h 314"/>
                <a:gd name="T78" fmla="*/ 12 w 81"/>
                <a:gd name="T79" fmla="*/ 11 h 314"/>
                <a:gd name="T80" fmla="*/ 25 w 81"/>
                <a:gd name="T81" fmla="*/ 2 h 314"/>
                <a:gd name="T82" fmla="*/ 41 w 81"/>
                <a:gd name="T8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314">
                  <a:moveTo>
                    <a:pt x="41" y="21"/>
                  </a:moveTo>
                  <a:lnTo>
                    <a:pt x="34" y="22"/>
                  </a:lnTo>
                  <a:lnTo>
                    <a:pt x="29" y="25"/>
                  </a:lnTo>
                  <a:lnTo>
                    <a:pt x="25" y="28"/>
                  </a:lnTo>
                  <a:lnTo>
                    <a:pt x="22" y="34"/>
                  </a:lnTo>
                  <a:lnTo>
                    <a:pt x="21" y="40"/>
                  </a:lnTo>
                  <a:lnTo>
                    <a:pt x="21" y="273"/>
                  </a:lnTo>
                  <a:lnTo>
                    <a:pt x="22" y="280"/>
                  </a:lnTo>
                  <a:lnTo>
                    <a:pt x="25" y="285"/>
                  </a:lnTo>
                  <a:lnTo>
                    <a:pt x="29" y="289"/>
                  </a:lnTo>
                  <a:lnTo>
                    <a:pt x="34" y="292"/>
                  </a:lnTo>
                  <a:lnTo>
                    <a:pt x="41" y="292"/>
                  </a:lnTo>
                  <a:lnTo>
                    <a:pt x="46" y="292"/>
                  </a:lnTo>
                  <a:lnTo>
                    <a:pt x="51" y="289"/>
                  </a:lnTo>
                  <a:lnTo>
                    <a:pt x="55" y="285"/>
                  </a:lnTo>
                  <a:lnTo>
                    <a:pt x="58" y="280"/>
                  </a:lnTo>
                  <a:lnTo>
                    <a:pt x="59" y="273"/>
                  </a:lnTo>
                  <a:lnTo>
                    <a:pt x="59" y="40"/>
                  </a:lnTo>
                  <a:lnTo>
                    <a:pt x="58" y="34"/>
                  </a:lnTo>
                  <a:lnTo>
                    <a:pt x="55" y="28"/>
                  </a:lnTo>
                  <a:lnTo>
                    <a:pt x="51" y="25"/>
                  </a:lnTo>
                  <a:lnTo>
                    <a:pt x="46" y="22"/>
                  </a:lnTo>
                  <a:lnTo>
                    <a:pt x="41" y="21"/>
                  </a:lnTo>
                  <a:close/>
                  <a:moveTo>
                    <a:pt x="41" y="0"/>
                  </a:moveTo>
                  <a:lnTo>
                    <a:pt x="56" y="2"/>
                  </a:lnTo>
                  <a:lnTo>
                    <a:pt x="68" y="11"/>
                  </a:lnTo>
                  <a:lnTo>
                    <a:pt x="77" y="25"/>
                  </a:lnTo>
                  <a:lnTo>
                    <a:pt x="81" y="40"/>
                  </a:lnTo>
                  <a:lnTo>
                    <a:pt x="81" y="273"/>
                  </a:lnTo>
                  <a:lnTo>
                    <a:pt x="77" y="289"/>
                  </a:lnTo>
                  <a:lnTo>
                    <a:pt x="68" y="302"/>
                  </a:lnTo>
                  <a:lnTo>
                    <a:pt x="56" y="310"/>
                  </a:lnTo>
                  <a:lnTo>
                    <a:pt x="41" y="314"/>
                  </a:lnTo>
                  <a:lnTo>
                    <a:pt x="25" y="310"/>
                  </a:lnTo>
                  <a:lnTo>
                    <a:pt x="12" y="302"/>
                  </a:lnTo>
                  <a:lnTo>
                    <a:pt x="3" y="289"/>
                  </a:lnTo>
                  <a:lnTo>
                    <a:pt x="0" y="273"/>
                  </a:lnTo>
                  <a:lnTo>
                    <a:pt x="0" y="40"/>
                  </a:lnTo>
                  <a:lnTo>
                    <a:pt x="3" y="25"/>
                  </a:lnTo>
                  <a:lnTo>
                    <a:pt x="12" y="11"/>
                  </a:lnTo>
                  <a:lnTo>
                    <a:pt x="25" y="2"/>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032"/>
            <p:cNvSpPr>
              <a:spLocks noEditPoints="1"/>
            </p:cNvSpPr>
            <p:nvPr/>
          </p:nvSpPr>
          <p:spPr bwMode="auto">
            <a:xfrm>
              <a:off x="-6424613" y="2322513"/>
              <a:ext cx="128588" cy="612775"/>
            </a:xfrm>
            <a:custGeom>
              <a:avLst/>
              <a:gdLst>
                <a:gd name="T0" fmla="*/ 41 w 81"/>
                <a:gd name="T1" fmla="*/ 21 h 386"/>
                <a:gd name="T2" fmla="*/ 34 w 81"/>
                <a:gd name="T3" fmla="*/ 22 h 386"/>
                <a:gd name="T4" fmla="*/ 29 w 81"/>
                <a:gd name="T5" fmla="*/ 25 h 386"/>
                <a:gd name="T6" fmla="*/ 25 w 81"/>
                <a:gd name="T7" fmla="*/ 28 h 386"/>
                <a:gd name="T8" fmla="*/ 22 w 81"/>
                <a:gd name="T9" fmla="*/ 34 h 386"/>
                <a:gd name="T10" fmla="*/ 21 w 81"/>
                <a:gd name="T11" fmla="*/ 40 h 386"/>
                <a:gd name="T12" fmla="*/ 21 w 81"/>
                <a:gd name="T13" fmla="*/ 345 h 386"/>
                <a:gd name="T14" fmla="*/ 22 w 81"/>
                <a:gd name="T15" fmla="*/ 352 h 386"/>
                <a:gd name="T16" fmla="*/ 25 w 81"/>
                <a:gd name="T17" fmla="*/ 357 h 386"/>
                <a:gd name="T18" fmla="*/ 29 w 81"/>
                <a:gd name="T19" fmla="*/ 361 h 386"/>
                <a:gd name="T20" fmla="*/ 34 w 81"/>
                <a:gd name="T21" fmla="*/ 364 h 386"/>
                <a:gd name="T22" fmla="*/ 41 w 81"/>
                <a:gd name="T23" fmla="*/ 364 h 386"/>
                <a:gd name="T24" fmla="*/ 46 w 81"/>
                <a:gd name="T25" fmla="*/ 364 h 386"/>
                <a:gd name="T26" fmla="*/ 51 w 81"/>
                <a:gd name="T27" fmla="*/ 361 h 386"/>
                <a:gd name="T28" fmla="*/ 55 w 81"/>
                <a:gd name="T29" fmla="*/ 357 h 386"/>
                <a:gd name="T30" fmla="*/ 58 w 81"/>
                <a:gd name="T31" fmla="*/ 352 h 386"/>
                <a:gd name="T32" fmla="*/ 59 w 81"/>
                <a:gd name="T33" fmla="*/ 345 h 386"/>
                <a:gd name="T34" fmla="*/ 59 w 81"/>
                <a:gd name="T35" fmla="*/ 40 h 386"/>
                <a:gd name="T36" fmla="*/ 58 w 81"/>
                <a:gd name="T37" fmla="*/ 34 h 386"/>
                <a:gd name="T38" fmla="*/ 55 w 81"/>
                <a:gd name="T39" fmla="*/ 28 h 386"/>
                <a:gd name="T40" fmla="*/ 51 w 81"/>
                <a:gd name="T41" fmla="*/ 25 h 386"/>
                <a:gd name="T42" fmla="*/ 46 w 81"/>
                <a:gd name="T43" fmla="*/ 22 h 386"/>
                <a:gd name="T44" fmla="*/ 41 w 81"/>
                <a:gd name="T45" fmla="*/ 21 h 386"/>
                <a:gd name="T46" fmla="*/ 41 w 81"/>
                <a:gd name="T47" fmla="*/ 0 h 386"/>
                <a:gd name="T48" fmla="*/ 56 w 81"/>
                <a:gd name="T49" fmla="*/ 2 h 386"/>
                <a:gd name="T50" fmla="*/ 70 w 81"/>
                <a:gd name="T51" fmla="*/ 11 h 386"/>
                <a:gd name="T52" fmla="*/ 77 w 81"/>
                <a:gd name="T53" fmla="*/ 25 h 386"/>
                <a:gd name="T54" fmla="*/ 81 w 81"/>
                <a:gd name="T55" fmla="*/ 40 h 386"/>
                <a:gd name="T56" fmla="*/ 81 w 81"/>
                <a:gd name="T57" fmla="*/ 345 h 386"/>
                <a:gd name="T58" fmla="*/ 77 w 81"/>
                <a:gd name="T59" fmla="*/ 361 h 386"/>
                <a:gd name="T60" fmla="*/ 70 w 81"/>
                <a:gd name="T61" fmla="*/ 374 h 386"/>
                <a:gd name="T62" fmla="*/ 56 w 81"/>
                <a:gd name="T63" fmla="*/ 382 h 386"/>
                <a:gd name="T64" fmla="*/ 41 w 81"/>
                <a:gd name="T65" fmla="*/ 386 h 386"/>
                <a:gd name="T66" fmla="*/ 25 w 81"/>
                <a:gd name="T67" fmla="*/ 382 h 386"/>
                <a:gd name="T68" fmla="*/ 12 w 81"/>
                <a:gd name="T69" fmla="*/ 374 h 386"/>
                <a:gd name="T70" fmla="*/ 3 w 81"/>
                <a:gd name="T71" fmla="*/ 361 h 386"/>
                <a:gd name="T72" fmla="*/ 0 w 81"/>
                <a:gd name="T73" fmla="*/ 345 h 386"/>
                <a:gd name="T74" fmla="*/ 0 w 81"/>
                <a:gd name="T75" fmla="*/ 40 h 386"/>
                <a:gd name="T76" fmla="*/ 3 w 81"/>
                <a:gd name="T77" fmla="*/ 25 h 386"/>
                <a:gd name="T78" fmla="*/ 12 w 81"/>
                <a:gd name="T79" fmla="*/ 11 h 386"/>
                <a:gd name="T80" fmla="*/ 25 w 81"/>
                <a:gd name="T81" fmla="*/ 2 h 386"/>
                <a:gd name="T82" fmla="*/ 41 w 81"/>
                <a:gd name="T8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386">
                  <a:moveTo>
                    <a:pt x="41" y="21"/>
                  </a:moveTo>
                  <a:lnTo>
                    <a:pt x="34" y="22"/>
                  </a:lnTo>
                  <a:lnTo>
                    <a:pt x="29" y="25"/>
                  </a:lnTo>
                  <a:lnTo>
                    <a:pt x="25" y="28"/>
                  </a:lnTo>
                  <a:lnTo>
                    <a:pt x="22" y="34"/>
                  </a:lnTo>
                  <a:lnTo>
                    <a:pt x="21" y="40"/>
                  </a:lnTo>
                  <a:lnTo>
                    <a:pt x="21" y="345"/>
                  </a:lnTo>
                  <a:lnTo>
                    <a:pt x="22" y="352"/>
                  </a:lnTo>
                  <a:lnTo>
                    <a:pt x="25" y="357"/>
                  </a:lnTo>
                  <a:lnTo>
                    <a:pt x="29" y="361"/>
                  </a:lnTo>
                  <a:lnTo>
                    <a:pt x="34" y="364"/>
                  </a:lnTo>
                  <a:lnTo>
                    <a:pt x="41" y="364"/>
                  </a:lnTo>
                  <a:lnTo>
                    <a:pt x="46" y="364"/>
                  </a:lnTo>
                  <a:lnTo>
                    <a:pt x="51" y="361"/>
                  </a:lnTo>
                  <a:lnTo>
                    <a:pt x="55" y="357"/>
                  </a:lnTo>
                  <a:lnTo>
                    <a:pt x="58" y="352"/>
                  </a:lnTo>
                  <a:lnTo>
                    <a:pt x="59" y="345"/>
                  </a:lnTo>
                  <a:lnTo>
                    <a:pt x="59" y="40"/>
                  </a:lnTo>
                  <a:lnTo>
                    <a:pt x="58" y="34"/>
                  </a:lnTo>
                  <a:lnTo>
                    <a:pt x="55" y="28"/>
                  </a:lnTo>
                  <a:lnTo>
                    <a:pt x="51" y="25"/>
                  </a:lnTo>
                  <a:lnTo>
                    <a:pt x="46" y="22"/>
                  </a:lnTo>
                  <a:lnTo>
                    <a:pt x="41" y="21"/>
                  </a:lnTo>
                  <a:close/>
                  <a:moveTo>
                    <a:pt x="41" y="0"/>
                  </a:moveTo>
                  <a:lnTo>
                    <a:pt x="56" y="2"/>
                  </a:lnTo>
                  <a:lnTo>
                    <a:pt x="70" y="11"/>
                  </a:lnTo>
                  <a:lnTo>
                    <a:pt x="77" y="25"/>
                  </a:lnTo>
                  <a:lnTo>
                    <a:pt x="81" y="40"/>
                  </a:lnTo>
                  <a:lnTo>
                    <a:pt x="81" y="345"/>
                  </a:lnTo>
                  <a:lnTo>
                    <a:pt x="77" y="361"/>
                  </a:lnTo>
                  <a:lnTo>
                    <a:pt x="70" y="374"/>
                  </a:lnTo>
                  <a:lnTo>
                    <a:pt x="56" y="382"/>
                  </a:lnTo>
                  <a:lnTo>
                    <a:pt x="41" y="386"/>
                  </a:lnTo>
                  <a:lnTo>
                    <a:pt x="25" y="382"/>
                  </a:lnTo>
                  <a:lnTo>
                    <a:pt x="12" y="374"/>
                  </a:lnTo>
                  <a:lnTo>
                    <a:pt x="3" y="361"/>
                  </a:lnTo>
                  <a:lnTo>
                    <a:pt x="0" y="345"/>
                  </a:lnTo>
                  <a:lnTo>
                    <a:pt x="0" y="40"/>
                  </a:lnTo>
                  <a:lnTo>
                    <a:pt x="3" y="25"/>
                  </a:lnTo>
                  <a:lnTo>
                    <a:pt x="12" y="11"/>
                  </a:lnTo>
                  <a:lnTo>
                    <a:pt x="25" y="2"/>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033"/>
            <p:cNvSpPr>
              <a:spLocks noEditPoints="1"/>
            </p:cNvSpPr>
            <p:nvPr/>
          </p:nvSpPr>
          <p:spPr bwMode="auto">
            <a:xfrm>
              <a:off x="-6254751" y="2419350"/>
              <a:ext cx="130175" cy="515938"/>
            </a:xfrm>
            <a:custGeom>
              <a:avLst/>
              <a:gdLst>
                <a:gd name="T0" fmla="*/ 41 w 82"/>
                <a:gd name="T1" fmla="*/ 22 h 325"/>
                <a:gd name="T2" fmla="*/ 35 w 82"/>
                <a:gd name="T3" fmla="*/ 22 h 325"/>
                <a:gd name="T4" fmla="*/ 29 w 82"/>
                <a:gd name="T5" fmla="*/ 25 h 325"/>
                <a:gd name="T6" fmla="*/ 25 w 82"/>
                <a:gd name="T7" fmla="*/ 29 h 325"/>
                <a:gd name="T8" fmla="*/ 23 w 82"/>
                <a:gd name="T9" fmla="*/ 34 h 325"/>
                <a:gd name="T10" fmla="*/ 23 w 82"/>
                <a:gd name="T11" fmla="*/ 41 h 325"/>
                <a:gd name="T12" fmla="*/ 23 w 82"/>
                <a:gd name="T13" fmla="*/ 284 h 325"/>
                <a:gd name="T14" fmla="*/ 23 w 82"/>
                <a:gd name="T15" fmla="*/ 291 h 325"/>
                <a:gd name="T16" fmla="*/ 25 w 82"/>
                <a:gd name="T17" fmla="*/ 296 h 325"/>
                <a:gd name="T18" fmla="*/ 29 w 82"/>
                <a:gd name="T19" fmla="*/ 300 h 325"/>
                <a:gd name="T20" fmla="*/ 35 w 82"/>
                <a:gd name="T21" fmla="*/ 303 h 325"/>
                <a:gd name="T22" fmla="*/ 41 w 82"/>
                <a:gd name="T23" fmla="*/ 303 h 325"/>
                <a:gd name="T24" fmla="*/ 48 w 82"/>
                <a:gd name="T25" fmla="*/ 303 h 325"/>
                <a:gd name="T26" fmla="*/ 52 w 82"/>
                <a:gd name="T27" fmla="*/ 300 h 325"/>
                <a:gd name="T28" fmla="*/ 57 w 82"/>
                <a:gd name="T29" fmla="*/ 296 h 325"/>
                <a:gd name="T30" fmla="*/ 59 w 82"/>
                <a:gd name="T31" fmla="*/ 291 h 325"/>
                <a:gd name="T32" fmla="*/ 59 w 82"/>
                <a:gd name="T33" fmla="*/ 284 h 325"/>
                <a:gd name="T34" fmla="*/ 59 w 82"/>
                <a:gd name="T35" fmla="*/ 41 h 325"/>
                <a:gd name="T36" fmla="*/ 59 w 82"/>
                <a:gd name="T37" fmla="*/ 34 h 325"/>
                <a:gd name="T38" fmla="*/ 57 w 82"/>
                <a:gd name="T39" fmla="*/ 29 h 325"/>
                <a:gd name="T40" fmla="*/ 52 w 82"/>
                <a:gd name="T41" fmla="*/ 25 h 325"/>
                <a:gd name="T42" fmla="*/ 48 w 82"/>
                <a:gd name="T43" fmla="*/ 22 h 325"/>
                <a:gd name="T44" fmla="*/ 41 w 82"/>
                <a:gd name="T45" fmla="*/ 22 h 325"/>
                <a:gd name="T46" fmla="*/ 41 w 82"/>
                <a:gd name="T47" fmla="*/ 0 h 325"/>
                <a:gd name="T48" fmla="*/ 57 w 82"/>
                <a:gd name="T49" fmla="*/ 4 h 325"/>
                <a:gd name="T50" fmla="*/ 70 w 82"/>
                <a:gd name="T51" fmla="*/ 12 h 325"/>
                <a:gd name="T52" fmla="*/ 78 w 82"/>
                <a:gd name="T53" fmla="*/ 25 h 325"/>
                <a:gd name="T54" fmla="*/ 82 w 82"/>
                <a:gd name="T55" fmla="*/ 41 h 325"/>
                <a:gd name="T56" fmla="*/ 82 w 82"/>
                <a:gd name="T57" fmla="*/ 284 h 325"/>
                <a:gd name="T58" fmla="*/ 78 w 82"/>
                <a:gd name="T59" fmla="*/ 300 h 325"/>
                <a:gd name="T60" fmla="*/ 70 w 82"/>
                <a:gd name="T61" fmla="*/ 313 h 325"/>
                <a:gd name="T62" fmla="*/ 57 w 82"/>
                <a:gd name="T63" fmla="*/ 321 h 325"/>
                <a:gd name="T64" fmla="*/ 41 w 82"/>
                <a:gd name="T65" fmla="*/ 325 h 325"/>
                <a:gd name="T66" fmla="*/ 25 w 82"/>
                <a:gd name="T67" fmla="*/ 321 h 325"/>
                <a:gd name="T68" fmla="*/ 12 w 82"/>
                <a:gd name="T69" fmla="*/ 313 h 325"/>
                <a:gd name="T70" fmla="*/ 4 w 82"/>
                <a:gd name="T71" fmla="*/ 300 h 325"/>
                <a:gd name="T72" fmla="*/ 0 w 82"/>
                <a:gd name="T73" fmla="*/ 284 h 325"/>
                <a:gd name="T74" fmla="*/ 0 w 82"/>
                <a:gd name="T75" fmla="*/ 41 h 325"/>
                <a:gd name="T76" fmla="*/ 4 w 82"/>
                <a:gd name="T77" fmla="*/ 25 h 325"/>
                <a:gd name="T78" fmla="*/ 12 w 82"/>
                <a:gd name="T79" fmla="*/ 12 h 325"/>
                <a:gd name="T80" fmla="*/ 25 w 82"/>
                <a:gd name="T81" fmla="*/ 4 h 325"/>
                <a:gd name="T82" fmla="*/ 41 w 82"/>
                <a:gd name="T8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25">
                  <a:moveTo>
                    <a:pt x="41" y="22"/>
                  </a:moveTo>
                  <a:lnTo>
                    <a:pt x="35" y="22"/>
                  </a:lnTo>
                  <a:lnTo>
                    <a:pt x="29" y="25"/>
                  </a:lnTo>
                  <a:lnTo>
                    <a:pt x="25" y="29"/>
                  </a:lnTo>
                  <a:lnTo>
                    <a:pt x="23" y="34"/>
                  </a:lnTo>
                  <a:lnTo>
                    <a:pt x="23" y="41"/>
                  </a:lnTo>
                  <a:lnTo>
                    <a:pt x="23" y="284"/>
                  </a:lnTo>
                  <a:lnTo>
                    <a:pt x="23" y="291"/>
                  </a:lnTo>
                  <a:lnTo>
                    <a:pt x="25" y="296"/>
                  </a:lnTo>
                  <a:lnTo>
                    <a:pt x="29" y="300"/>
                  </a:lnTo>
                  <a:lnTo>
                    <a:pt x="35" y="303"/>
                  </a:lnTo>
                  <a:lnTo>
                    <a:pt x="41" y="303"/>
                  </a:lnTo>
                  <a:lnTo>
                    <a:pt x="48" y="303"/>
                  </a:lnTo>
                  <a:lnTo>
                    <a:pt x="52" y="300"/>
                  </a:lnTo>
                  <a:lnTo>
                    <a:pt x="57" y="296"/>
                  </a:lnTo>
                  <a:lnTo>
                    <a:pt x="59" y="291"/>
                  </a:lnTo>
                  <a:lnTo>
                    <a:pt x="59" y="284"/>
                  </a:lnTo>
                  <a:lnTo>
                    <a:pt x="59" y="41"/>
                  </a:lnTo>
                  <a:lnTo>
                    <a:pt x="59" y="34"/>
                  </a:lnTo>
                  <a:lnTo>
                    <a:pt x="57" y="29"/>
                  </a:lnTo>
                  <a:lnTo>
                    <a:pt x="52" y="25"/>
                  </a:lnTo>
                  <a:lnTo>
                    <a:pt x="48" y="22"/>
                  </a:lnTo>
                  <a:lnTo>
                    <a:pt x="41" y="22"/>
                  </a:lnTo>
                  <a:close/>
                  <a:moveTo>
                    <a:pt x="41" y="0"/>
                  </a:moveTo>
                  <a:lnTo>
                    <a:pt x="57" y="4"/>
                  </a:lnTo>
                  <a:lnTo>
                    <a:pt x="70" y="12"/>
                  </a:lnTo>
                  <a:lnTo>
                    <a:pt x="78" y="25"/>
                  </a:lnTo>
                  <a:lnTo>
                    <a:pt x="82" y="41"/>
                  </a:lnTo>
                  <a:lnTo>
                    <a:pt x="82" y="284"/>
                  </a:lnTo>
                  <a:lnTo>
                    <a:pt x="78" y="300"/>
                  </a:lnTo>
                  <a:lnTo>
                    <a:pt x="70" y="313"/>
                  </a:lnTo>
                  <a:lnTo>
                    <a:pt x="57" y="321"/>
                  </a:lnTo>
                  <a:lnTo>
                    <a:pt x="41" y="325"/>
                  </a:lnTo>
                  <a:lnTo>
                    <a:pt x="25" y="321"/>
                  </a:lnTo>
                  <a:lnTo>
                    <a:pt x="12" y="313"/>
                  </a:lnTo>
                  <a:lnTo>
                    <a:pt x="4" y="300"/>
                  </a:lnTo>
                  <a:lnTo>
                    <a:pt x="0" y="284"/>
                  </a:lnTo>
                  <a:lnTo>
                    <a:pt x="0" y="41"/>
                  </a:lnTo>
                  <a:lnTo>
                    <a:pt x="4" y="25"/>
                  </a:lnTo>
                  <a:lnTo>
                    <a:pt x="12" y="12"/>
                  </a:lnTo>
                  <a:lnTo>
                    <a:pt x="25" y="4"/>
                  </a:lnTo>
                  <a:lnTo>
                    <a:pt x="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664698" y="606477"/>
            <a:ext cx="7920160" cy="365760"/>
          </a:xfrm>
        </p:spPr>
        <p:txBody>
          <a:bodyPr/>
          <a:lstStyle/>
          <a:p>
            <a:r>
              <a:rPr lang="en-US" sz="2800" dirty="0" smtClean="0"/>
              <a:t>Making Strategic Decisions</a:t>
            </a:r>
            <a:endParaRPr lang="en-US" sz="2800" dirty="0"/>
          </a:p>
        </p:txBody>
      </p:sp>
      <p:sp>
        <p:nvSpPr>
          <p:cNvPr id="4" name="Text Placeholder 3"/>
          <p:cNvSpPr>
            <a:spLocks noGrp="1"/>
          </p:cNvSpPr>
          <p:nvPr>
            <p:ph type="body" sz="quarter" idx="10"/>
          </p:nvPr>
        </p:nvSpPr>
        <p:spPr>
          <a:xfrm>
            <a:off x="664698" y="972237"/>
            <a:ext cx="7920038" cy="365760"/>
          </a:xfrm>
        </p:spPr>
        <p:txBody>
          <a:bodyPr/>
          <a:lstStyle/>
          <a:p>
            <a:r>
              <a:rPr lang="en-US" sz="2800" dirty="0" smtClean="0"/>
              <a:t>Why The Big Picture is Critical</a:t>
            </a:r>
            <a:endParaRPr lang="en-US" sz="2800" dirty="0"/>
          </a:p>
        </p:txBody>
      </p:sp>
    </p:spTree>
    <p:extLst>
      <p:ext uri="{BB962C8B-B14F-4D97-AF65-F5344CB8AC3E}">
        <p14:creationId xmlns:p14="http://schemas.microsoft.com/office/powerpoint/2010/main" val="241802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7778E-6 -4.44444E-6 L 0.14896 -4.44444E-6 " pathEditMode="relative" rAng="0" ptsTypes="AA">
                                      <p:cBhvr>
                                        <p:cTn id="14" dur="2000" fill="hold"/>
                                        <p:tgtEl>
                                          <p:spTgt spid="9"/>
                                        </p:tgtEl>
                                        <p:attrNameLst>
                                          <p:attrName>ppt_x</p:attrName>
                                          <p:attrName>ppt_y</p:attrName>
                                        </p:attrNameLst>
                                      </p:cBhvr>
                                      <p:rCtr x="7448" y="0"/>
                                    </p:animMotion>
                                  </p:childTnLst>
                                </p:cTn>
                              </p:par>
                              <p:par>
                                <p:cTn id="15" presetID="35" presetClass="path" presetSubtype="0" accel="50000" decel="50000" fill="hold" nodeType="withEffect">
                                  <p:stCondLst>
                                    <p:cond delay="0"/>
                                  </p:stCondLst>
                                  <p:childTnLst>
                                    <p:animMotion origin="layout" path="M -3.88889E-6 -4.44444E-6 L -0.16059 -4.44444E-6 " pathEditMode="relative" rAng="0" ptsTypes="AA">
                                      <p:cBhvr>
                                        <p:cTn id="16" dur="2000" fill="hold"/>
                                        <p:tgtEl>
                                          <p:spTgt spid="8"/>
                                        </p:tgtEl>
                                        <p:attrNameLst>
                                          <p:attrName>ppt_x</p:attrName>
                                          <p:attrName>ppt_y</p:attrName>
                                        </p:attrNameLst>
                                      </p:cBhvr>
                                      <p:rCtr x="-8038" y="0"/>
                                    </p:animMotion>
                                  </p:childTnLst>
                                </p:cTn>
                              </p:par>
                            </p:childTnLst>
                          </p:cTn>
                        </p:par>
                        <p:par>
                          <p:cTn id="17" fill="hold">
                            <p:stCondLst>
                              <p:cond delay="2000"/>
                            </p:stCondLst>
                            <p:childTnLst>
                              <p:par>
                                <p:cTn id="18" presetID="23" presetClass="entr" presetSubtype="27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2/3*#ppt_w"/>
                                          </p:val>
                                        </p:tav>
                                        <p:tav tm="100000">
                                          <p:val>
                                            <p:strVal val="#ppt_w"/>
                                          </p:val>
                                        </p:tav>
                                      </p:tavLst>
                                    </p:anim>
                                    <p:anim calcmode="lin" valueType="num">
                                      <p:cBhvr>
                                        <p:cTn id="21" dur="500" fill="hold"/>
                                        <p:tgtEl>
                                          <p:spTgt spid="16"/>
                                        </p:tgtEl>
                                        <p:attrNameLst>
                                          <p:attrName>ppt_h</p:attrName>
                                        </p:attrNameLst>
                                      </p:cBhvr>
                                      <p:tavLst>
                                        <p:tav tm="0">
                                          <p:val>
                                            <p:strVal val="2/3*#ppt_h"/>
                                          </p:val>
                                        </p:tav>
                                        <p:tav tm="100000">
                                          <p:val>
                                            <p:strVal val="#ppt_h"/>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1" y="1536241"/>
            <a:ext cx="9144001" cy="5321759"/>
          </a:xfrm>
          <a:prstGeom prst="rect">
            <a:avLst/>
          </a:prstGeom>
          <a:noFill/>
        </p:spPr>
      </p:pic>
      <p:sp>
        <p:nvSpPr>
          <p:cNvPr id="5" name="Title 1"/>
          <p:cNvSpPr>
            <a:spLocks noGrp="1"/>
          </p:cNvSpPr>
          <p:nvPr>
            <p:ph type="title"/>
          </p:nvPr>
        </p:nvSpPr>
        <p:spPr>
          <a:xfrm>
            <a:off x="664698" y="606477"/>
            <a:ext cx="7920160" cy="365760"/>
          </a:xfrm>
        </p:spPr>
        <p:txBody>
          <a:bodyPr/>
          <a:lstStyle/>
          <a:p>
            <a:r>
              <a:rPr lang="en-US" sz="2800" dirty="0" smtClean="0"/>
              <a:t>Imagine</a:t>
            </a:r>
            <a:endParaRPr lang="en-US" sz="2800" dirty="0"/>
          </a:p>
        </p:txBody>
      </p:sp>
    </p:spTree>
    <p:extLst>
      <p:ext uri="{BB962C8B-B14F-4D97-AF65-F5344CB8AC3E}">
        <p14:creationId xmlns:p14="http://schemas.microsoft.com/office/powerpoint/2010/main" val="289651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t-1.png"/>
          <p:cNvPicPr>
            <a:picLocks noChangeAspect="1"/>
          </p:cNvPicPr>
          <p:nvPr/>
        </p:nvPicPr>
        <p:blipFill>
          <a:blip r:embed="rId3" cstate="screen">
            <a:grayscl/>
            <a:alphaModFix amt="22000"/>
            <a:extLst>
              <a:ext uri="{BEBA8EAE-BF5A-486C-A8C5-ECC9F3942E4B}">
                <a14:imgProps xmlns:a14="http://schemas.microsoft.com/office/drawing/2010/main">
                  <a14:imgLayer r:embed="rId4">
                    <a14:imgEffect>
                      <a14:saturation sat="117000"/>
                    </a14:imgEffect>
                  </a14:imgLayer>
                </a14:imgProps>
              </a:ext>
              <a:ext uri="{28A0092B-C50C-407E-A947-70E740481C1C}">
                <a14:useLocalDpi xmlns:a14="http://schemas.microsoft.com/office/drawing/2010/main"/>
              </a:ext>
            </a:extLst>
          </a:blip>
          <a:stretch>
            <a:fillRect/>
          </a:stretch>
        </p:blipFill>
        <p:spPr>
          <a:xfrm>
            <a:off x="7262061" y="4779011"/>
            <a:ext cx="1802895" cy="1802895"/>
          </a:xfrm>
          <a:prstGeom prst="rect">
            <a:avLst/>
          </a:prstGeom>
        </p:spPr>
      </p:pic>
      <p:sp>
        <p:nvSpPr>
          <p:cNvPr id="27" name="Oval 26"/>
          <p:cNvSpPr/>
          <p:nvPr/>
        </p:nvSpPr>
        <p:spPr>
          <a:xfrm>
            <a:off x="1817305" y="1606836"/>
            <a:ext cx="5232963" cy="5232963"/>
          </a:xfrm>
          <a:prstGeom prst="ellips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sz="3200" b="1" dirty="0">
              <a:solidFill>
                <a:schemeClr val="bg1"/>
              </a:solidFill>
              <a:latin typeface="+mj-lt"/>
            </a:endParaRPr>
          </a:p>
        </p:txBody>
      </p:sp>
      <p:sp>
        <p:nvSpPr>
          <p:cNvPr id="31" name="Oval 30"/>
          <p:cNvSpPr/>
          <p:nvPr/>
        </p:nvSpPr>
        <p:spPr>
          <a:xfrm>
            <a:off x="2547925" y="2327349"/>
            <a:ext cx="3878248" cy="3878248"/>
          </a:xfrm>
          <a:prstGeom prst="ellips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endParaRPr lang="en-US" sz="3200" b="1" dirty="0">
              <a:solidFill>
                <a:srgbClr val="55B5E7"/>
              </a:solidFill>
              <a:latin typeface="+mj-lt"/>
            </a:endParaRPr>
          </a:p>
        </p:txBody>
      </p:sp>
      <p:sp>
        <p:nvSpPr>
          <p:cNvPr id="45" name="Title 1"/>
          <p:cNvSpPr txBox="1">
            <a:spLocks/>
          </p:cNvSpPr>
          <p:nvPr/>
        </p:nvSpPr>
        <p:spPr>
          <a:xfrm>
            <a:off x="109810" y="158070"/>
            <a:ext cx="8229600" cy="882650"/>
          </a:xfrm>
          <a:prstGeom prst="rect">
            <a:avLst/>
          </a:prstGeom>
        </p:spPr>
        <p:txBody>
          <a:bodyPr/>
          <a:lstStyle>
            <a:lvl1pPr algn="l" defTabSz="457200" rtl="0" eaLnBrk="0" fontAlgn="base" hangingPunct="0">
              <a:spcBef>
                <a:spcPct val="0"/>
              </a:spcBef>
              <a:spcAft>
                <a:spcPct val="0"/>
              </a:spcAft>
              <a:defRPr sz="3600" kern="12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defRPr>
            </a:lvl2pPr>
            <a:lvl3pPr algn="l" defTabSz="457200" rtl="0" eaLnBrk="0" fontAlgn="base" hangingPunct="0">
              <a:spcBef>
                <a:spcPct val="0"/>
              </a:spcBef>
              <a:spcAft>
                <a:spcPct val="0"/>
              </a:spcAft>
              <a:defRPr sz="3600">
                <a:solidFill>
                  <a:schemeClr val="tx1"/>
                </a:solidFill>
                <a:latin typeface="Arial" charset="0"/>
              </a:defRPr>
            </a:lvl3pPr>
            <a:lvl4pPr algn="l" defTabSz="457200" rtl="0" eaLnBrk="0" fontAlgn="base" hangingPunct="0">
              <a:spcBef>
                <a:spcPct val="0"/>
              </a:spcBef>
              <a:spcAft>
                <a:spcPct val="0"/>
              </a:spcAft>
              <a:defRPr sz="3600">
                <a:solidFill>
                  <a:schemeClr val="tx1"/>
                </a:solidFill>
                <a:latin typeface="Arial" charset="0"/>
              </a:defRPr>
            </a:lvl4pPr>
            <a:lvl5pPr algn="l" defTabSz="457200" rtl="0" eaLnBrk="0" fontAlgn="base" hangingPunct="0">
              <a:spcBef>
                <a:spcPct val="0"/>
              </a:spcBef>
              <a:spcAft>
                <a:spcPct val="0"/>
              </a:spcAft>
              <a:defRPr sz="3600">
                <a:solidFill>
                  <a:schemeClr val="tx1"/>
                </a:solidFill>
                <a:latin typeface="Arial" charset="0"/>
              </a:defRPr>
            </a:lvl5pPr>
            <a:lvl6pPr marL="457200" algn="l" defTabSz="457200" rtl="0" fontAlgn="base">
              <a:spcBef>
                <a:spcPct val="0"/>
              </a:spcBef>
              <a:spcAft>
                <a:spcPct val="0"/>
              </a:spcAft>
              <a:defRPr sz="3600">
                <a:solidFill>
                  <a:schemeClr val="tx1"/>
                </a:solidFill>
                <a:latin typeface="Arial" charset="0"/>
              </a:defRPr>
            </a:lvl6pPr>
            <a:lvl7pPr marL="914400" algn="l" defTabSz="457200" rtl="0" fontAlgn="base">
              <a:spcBef>
                <a:spcPct val="0"/>
              </a:spcBef>
              <a:spcAft>
                <a:spcPct val="0"/>
              </a:spcAft>
              <a:defRPr sz="3600">
                <a:solidFill>
                  <a:schemeClr val="tx1"/>
                </a:solidFill>
                <a:latin typeface="Arial" charset="0"/>
              </a:defRPr>
            </a:lvl7pPr>
            <a:lvl8pPr marL="1371600" algn="l" defTabSz="457200" rtl="0" fontAlgn="base">
              <a:spcBef>
                <a:spcPct val="0"/>
              </a:spcBef>
              <a:spcAft>
                <a:spcPct val="0"/>
              </a:spcAft>
              <a:defRPr sz="3600">
                <a:solidFill>
                  <a:schemeClr val="tx1"/>
                </a:solidFill>
                <a:latin typeface="Arial" charset="0"/>
              </a:defRPr>
            </a:lvl8pPr>
            <a:lvl9pPr marL="1828800" algn="l" defTabSz="457200" rtl="0" fontAlgn="base">
              <a:spcBef>
                <a:spcPct val="0"/>
              </a:spcBef>
              <a:spcAft>
                <a:spcPct val="0"/>
              </a:spcAft>
              <a:defRPr sz="3600">
                <a:solidFill>
                  <a:schemeClr val="tx1"/>
                </a:solidFill>
                <a:latin typeface="Arial" charset="0"/>
              </a:defRPr>
            </a:lvl9pPr>
          </a:lstStyle>
          <a:p>
            <a:pPr eaLnBrk="1" hangingPunct="1">
              <a:defRPr/>
            </a:pPr>
            <a:r>
              <a:rPr lang="en-US" sz="3200" b="1" dirty="0" smtClean="0">
                <a:latin typeface="Arial" pitchFamily="34" charset="0"/>
                <a:ea typeface="Segoe UI" pitchFamily="34" charset="0"/>
                <a:cs typeface="Arial" pitchFamily="34" charset="0"/>
              </a:rPr>
              <a:t>Blackboard Analytics Solution</a:t>
            </a:r>
            <a:endParaRPr lang="en-US" sz="3200" b="1" dirty="0">
              <a:latin typeface="Arial" pitchFamily="34" charset="0"/>
              <a:ea typeface="Segoe UI" pitchFamily="34" charset="0"/>
              <a:cs typeface="Arial" pitchFamily="34" charset="0"/>
            </a:endParaRPr>
          </a:p>
        </p:txBody>
      </p:sp>
      <p:sp>
        <p:nvSpPr>
          <p:cNvPr id="7" name="Title 6"/>
          <p:cNvSpPr>
            <a:spLocks noGrp="1"/>
          </p:cNvSpPr>
          <p:nvPr>
            <p:ph type="title"/>
          </p:nvPr>
        </p:nvSpPr>
        <p:spPr>
          <a:xfrm>
            <a:off x="532253" y="580706"/>
            <a:ext cx="7920160" cy="365760"/>
          </a:xfrm>
        </p:spPr>
        <p:txBody>
          <a:bodyPr/>
          <a:lstStyle/>
          <a:p>
            <a:r>
              <a:rPr lang="en-US" sz="2800" dirty="0" smtClean="0"/>
              <a:t>You Can.</a:t>
            </a:r>
            <a:endParaRPr lang="en-US" sz="2800" dirty="0"/>
          </a:p>
        </p:txBody>
      </p:sp>
      <p:sp>
        <p:nvSpPr>
          <p:cNvPr id="8" name="Text Placeholder 7"/>
          <p:cNvSpPr>
            <a:spLocks noGrp="1"/>
          </p:cNvSpPr>
          <p:nvPr>
            <p:ph type="body" sz="quarter" idx="10"/>
          </p:nvPr>
        </p:nvSpPr>
        <p:spPr>
          <a:xfrm>
            <a:off x="532253" y="946466"/>
            <a:ext cx="7920038" cy="365760"/>
          </a:xfrm>
        </p:spPr>
        <p:txBody>
          <a:bodyPr/>
          <a:lstStyle/>
          <a:p>
            <a:r>
              <a:rPr lang="en-US" sz="2800" dirty="0" smtClean="0"/>
              <a:t>Introducing Blackboard Analytics</a:t>
            </a:r>
            <a:endParaRPr lang="en-US" sz="2800" dirty="0"/>
          </a:p>
        </p:txBody>
      </p:sp>
      <p:sp>
        <p:nvSpPr>
          <p:cNvPr id="2" name="Rectangle 1"/>
          <p:cNvSpPr/>
          <p:nvPr/>
        </p:nvSpPr>
        <p:spPr>
          <a:xfrm>
            <a:off x="2547925" y="1993732"/>
            <a:ext cx="3877609" cy="3023090"/>
          </a:xfrm>
          <a:prstGeom prst="rect">
            <a:avLst/>
          </a:prstGeom>
          <a:noFill/>
        </p:spPr>
        <p:txBody>
          <a:bodyPr wrap="none" lIns="91440" tIns="45720" rIns="91440" bIns="45720">
            <a:prstTxWarp prst="textArchUp">
              <a:avLst>
                <a:gd name="adj" fmla="val 11549312"/>
              </a:avLst>
            </a:prstTxWarp>
            <a:spAutoFit/>
          </a:bodyPr>
          <a:lstStyle/>
          <a:p>
            <a:pPr algn="ctr"/>
            <a:r>
              <a:rPr lang="en-US" sz="2800" b="1" cap="none" spc="0" dirty="0" smtClean="0">
                <a:ln w="12700">
                  <a:noFill/>
                  <a:prstDash val="solid"/>
                </a:ln>
                <a:solidFill>
                  <a:schemeClr val="tx1">
                    <a:lumMod val="65000"/>
                    <a:lumOff val="35000"/>
                  </a:schemeClr>
                </a:solidFill>
              </a:rPr>
              <a:t>Industry-Leading Experts</a:t>
            </a:r>
            <a:endParaRPr lang="en-US" sz="2800" b="1" cap="none" spc="0" dirty="0">
              <a:ln w="12700">
                <a:noFill/>
                <a:prstDash val="solid"/>
              </a:ln>
              <a:solidFill>
                <a:schemeClr val="tx1">
                  <a:lumMod val="65000"/>
                  <a:lumOff val="35000"/>
                </a:schemeClr>
              </a:solidFill>
            </a:endParaRPr>
          </a:p>
        </p:txBody>
      </p:sp>
      <p:sp>
        <p:nvSpPr>
          <p:cNvPr id="26" name="Rectangle 25"/>
          <p:cNvSpPr/>
          <p:nvPr/>
        </p:nvSpPr>
        <p:spPr>
          <a:xfrm>
            <a:off x="2852376" y="2645751"/>
            <a:ext cx="3247962" cy="3034708"/>
          </a:xfrm>
          <a:prstGeom prst="rect">
            <a:avLst/>
          </a:prstGeom>
          <a:noFill/>
        </p:spPr>
        <p:txBody>
          <a:bodyPr wrap="none" lIns="91440" tIns="45720" rIns="91440" bIns="45720">
            <a:prstTxWarp prst="textArchUp">
              <a:avLst>
                <a:gd name="adj" fmla="val 10975372"/>
              </a:avLst>
            </a:prstTxWarp>
            <a:spAutoFit/>
          </a:bodyPr>
          <a:lstStyle/>
          <a:p>
            <a:pPr algn="ctr"/>
            <a:r>
              <a:rPr lang="en-US" sz="2800" b="1" dirty="0" smtClean="0">
                <a:ln w="12700">
                  <a:noFill/>
                  <a:prstDash val="solid"/>
                </a:ln>
                <a:solidFill>
                  <a:schemeClr val="tx1">
                    <a:lumMod val="65000"/>
                    <a:lumOff val="35000"/>
                  </a:schemeClr>
                </a:solidFill>
              </a:rPr>
              <a:t>Customized Data Translation </a:t>
            </a:r>
            <a:r>
              <a:rPr lang="en-US" sz="2800" b="1" cap="none" spc="0" dirty="0" smtClean="0">
                <a:ln w="12700">
                  <a:noFill/>
                  <a:prstDash val="solid"/>
                </a:ln>
                <a:solidFill>
                  <a:schemeClr val="tx1">
                    <a:lumMod val="65000"/>
                    <a:lumOff val="35000"/>
                  </a:schemeClr>
                </a:solidFill>
              </a:rPr>
              <a:t>Platform</a:t>
            </a:r>
            <a:endParaRPr lang="en-US" sz="2800" b="1" cap="none" spc="0" dirty="0">
              <a:ln w="12700">
                <a:noFill/>
                <a:prstDash val="solid"/>
              </a:ln>
              <a:solidFill>
                <a:schemeClr val="tx1">
                  <a:lumMod val="65000"/>
                  <a:lumOff val="35000"/>
                </a:schemeClr>
              </a:solidFill>
            </a:endParaRPr>
          </a:p>
        </p:txBody>
      </p:sp>
      <p:pic>
        <p:nvPicPr>
          <p:cNvPr id="12" name="Picture 11" descr="datacircl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75368" y="2956133"/>
            <a:ext cx="2889638" cy="2879243"/>
          </a:xfrm>
          <a:prstGeom prst="rect">
            <a:avLst/>
          </a:prstGeom>
        </p:spPr>
      </p:pic>
      <p:graphicFrame>
        <p:nvGraphicFramePr>
          <p:cNvPr id="5" name="Diagram 4"/>
          <p:cNvGraphicFramePr/>
          <p:nvPr>
            <p:extLst>
              <p:ext uri="{D42A27DB-BD31-4B8C-83A1-F6EECF244321}">
                <p14:modId xmlns:p14="http://schemas.microsoft.com/office/powerpoint/2010/main" val="2908465635"/>
              </p:ext>
            </p:extLst>
          </p:nvPr>
        </p:nvGraphicFramePr>
        <p:xfrm>
          <a:off x="3610518" y="4371325"/>
          <a:ext cx="1783259" cy="11888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2"/>
          <p:cNvSpPr/>
          <p:nvPr/>
        </p:nvSpPr>
        <p:spPr>
          <a:xfrm>
            <a:off x="3189878" y="3589651"/>
            <a:ext cx="2598154" cy="707886"/>
          </a:xfrm>
          <a:prstGeom prst="rect">
            <a:avLst/>
          </a:prstGeom>
          <a:noFill/>
        </p:spPr>
        <p:txBody>
          <a:bodyPr wrap="square" lIns="91440" tIns="45720" rIns="91440" bIns="45720">
            <a:spAutoFit/>
          </a:bodyPr>
          <a:lstStyle/>
          <a:p>
            <a:pPr algn="ctr"/>
            <a:r>
              <a:rPr lang="en-US" sz="2000" b="1" cap="none" spc="0" dirty="0" smtClean="0">
                <a:ln w="12700">
                  <a:noFill/>
                  <a:prstDash val="solid"/>
                </a:ln>
                <a:solidFill>
                  <a:schemeClr val="accent5"/>
                </a:solidFill>
              </a:rPr>
              <a:t>Harnessing the full spectrum of your data</a:t>
            </a:r>
            <a:endParaRPr lang="en-US" sz="2000" b="1" cap="none" spc="0" dirty="0">
              <a:ln w="12700">
                <a:noFill/>
                <a:prstDash val="solid"/>
              </a:ln>
              <a:solidFill>
                <a:schemeClr val="accent5"/>
              </a:solidFill>
            </a:endParaRPr>
          </a:p>
        </p:txBody>
      </p:sp>
      <p:sp>
        <p:nvSpPr>
          <p:cNvPr id="13" name="TextBox 12"/>
          <p:cNvSpPr txBox="1"/>
          <p:nvPr/>
        </p:nvSpPr>
        <p:spPr>
          <a:xfrm>
            <a:off x="7630668" y="5080294"/>
            <a:ext cx="1136919" cy="830997"/>
          </a:xfrm>
          <a:prstGeom prst="rect">
            <a:avLst/>
          </a:prstGeom>
          <a:noFill/>
        </p:spPr>
        <p:txBody>
          <a:bodyPr wrap="square" rtlCol="0">
            <a:spAutoFit/>
          </a:bodyPr>
          <a:lstStyle/>
          <a:p>
            <a:r>
              <a:rPr lang="en-US" sz="1200" i="1" dirty="0">
                <a:solidFill>
                  <a:schemeClr val="tx1">
                    <a:lumMod val="65000"/>
                    <a:lumOff val="35000"/>
                  </a:schemeClr>
                </a:solidFill>
              </a:rPr>
              <a:t>e</a:t>
            </a:r>
            <a:r>
              <a:rPr lang="en-US" sz="1200" i="1" dirty="0" smtClean="0">
                <a:solidFill>
                  <a:schemeClr val="tx1">
                    <a:lumMod val="65000"/>
                    <a:lumOff val="35000"/>
                  </a:schemeClr>
                </a:solidFill>
              </a:rPr>
              <a:t>njoy anytime access, anywhere on any device</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2846392649"/>
      </p:ext>
    </p:extLst>
  </p:cSld>
  <p:clrMapOvr>
    <a:masterClrMapping/>
  </p:clrMapOvr>
  <p:transition xmlns:p14="http://schemas.microsoft.com/office/powerpoint/2010/main" advClick="0">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7347" y="651753"/>
            <a:ext cx="7920160" cy="365760"/>
          </a:xfrm>
        </p:spPr>
        <p:txBody>
          <a:bodyPr/>
          <a:lstStyle/>
          <a:p>
            <a:r>
              <a:rPr lang="en-US" sz="2800" dirty="0" smtClean="0"/>
              <a:t>How Can </a:t>
            </a:r>
            <a:r>
              <a:rPr lang="en-US" sz="2800" dirty="0"/>
              <a:t>T</a:t>
            </a:r>
            <a:r>
              <a:rPr lang="en-US" sz="2800" dirty="0" smtClean="0"/>
              <a:t>his </a:t>
            </a:r>
            <a:r>
              <a:rPr lang="en-US" sz="2800" dirty="0"/>
              <a:t>W</a:t>
            </a:r>
            <a:r>
              <a:rPr lang="en-US" sz="2800" dirty="0" smtClean="0"/>
              <a:t>ork?</a:t>
            </a:r>
            <a:endParaRPr lang="en-US" sz="2800" dirty="0"/>
          </a:p>
        </p:txBody>
      </p:sp>
      <p:grpSp>
        <p:nvGrpSpPr>
          <p:cNvPr id="8" name="Group 7"/>
          <p:cNvGrpSpPr/>
          <p:nvPr/>
        </p:nvGrpSpPr>
        <p:grpSpPr>
          <a:xfrm>
            <a:off x="681150" y="2081317"/>
            <a:ext cx="2562536" cy="1623908"/>
            <a:chOff x="911225" y="2081317"/>
            <a:chExt cx="2562536" cy="1623908"/>
          </a:xfrm>
        </p:grpSpPr>
        <p:sp>
          <p:nvSpPr>
            <p:cNvPr id="40" name="Rectangle 39"/>
            <p:cNvSpPr/>
            <p:nvPr/>
          </p:nvSpPr>
          <p:spPr>
            <a:xfrm>
              <a:off x="911225" y="2081317"/>
              <a:ext cx="2562536" cy="141732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t"/>
            <a:lstStyle/>
            <a:p>
              <a:pPr>
                <a:spcAft>
                  <a:spcPts val="600"/>
                </a:spcAft>
              </a:pPr>
              <a:r>
                <a:rPr lang="en-US" sz="2000" dirty="0" smtClean="0">
                  <a:solidFill>
                    <a:schemeClr val="bg1"/>
                  </a:solidFill>
                </a:rPr>
                <a:t>Retain Students</a:t>
              </a:r>
              <a:endParaRPr lang="en-US" sz="2000" dirty="0">
                <a:solidFill>
                  <a:schemeClr val="bg1"/>
                </a:solidFill>
              </a:endParaRPr>
            </a:p>
          </p:txBody>
        </p:sp>
        <p:sp>
          <p:nvSpPr>
            <p:cNvPr id="5" name="Isosceles Triangle 4"/>
            <p:cNvSpPr/>
            <p:nvPr/>
          </p:nvSpPr>
          <p:spPr>
            <a:xfrm flipV="1">
              <a:off x="2033329" y="3498637"/>
              <a:ext cx="318329" cy="206588"/>
            </a:xfrm>
            <a:prstGeom prst="triangl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marL="171450" indent="-171450">
                <a:spcAft>
                  <a:spcPts val="600"/>
                </a:spcAft>
                <a:buFont typeface="Arial" panose="020B0604020202020204" pitchFamily="34" charset="0"/>
                <a:buChar char="•"/>
              </a:pPr>
              <a:endParaRPr lang="en-US" sz="1400">
                <a:solidFill>
                  <a:schemeClr val="bg1"/>
                </a:solidFill>
              </a:endParaRPr>
            </a:p>
          </p:txBody>
        </p:sp>
      </p:grpSp>
      <p:grpSp>
        <p:nvGrpSpPr>
          <p:cNvPr id="10" name="Group 9"/>
          <p:cNvGrpSpPr/>
          <p:nvPr/>
        </p:nvGrpSpPr>
        <p:grpSpPr>
          <a:xfrm>
            <a:off x="3359901" y="2081317"/>
            <a:ext cx="2562536" cy="1623908"/>
            <a:chOff x="3589976" y="2081317"/>
            <a:chExt cx="2562536" cy="1623908"/>
          </a:xfrm>
        </p:grpSpPr>
        <p:sp>
          <p:nvSpPr>
            <p:cNvPr id="41" name="Rectangle 40"/>
            <p:cNvSpPr/>
            <p:nvPr/>
          </p:nvSpPr>
          <p:spPr>
            <a:xfrm>
              <a:off x="3589976" y="2081317"/>
              <a:ext cx="2562536" cy="141732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t"/>
            <a:lstStyle/>
            <a:p>
              <a:pPr>
                <a:spcAft>
                  <a:spcPts val="600"/>
                </a:spcAft>
              </a:pPr>
              <a:r>
                <a:rPr lang="en-US" sz="2000" dirty="0" smtClean="0">
                  <a:solidFill>
                    <a:schemeClr val="bg1"/>
                  </a:solidFill>
                </a:rPr>
                <a:t>Manage Financial Performance</a:t>
              </a:r>
              <a:endParaRPr lang="en-US" sz="2000" dirty="0">
                <a:solidFill>
                  <a:schemeClr val="bg1"/>
                </a:solidFill>
              </a:endParaRPr>
            </a:p>
          </p:txBody>
        </p:sp>
        <p:sp>
          <p:nvSpPr>
            <p:cNvPr id="48" name="Isosceles Triangle 47"/>
            <p:cNvSpPr/>
            <p:nvPr/>
          </p:nvSpPr>
          <p:spPr>
            <a:xfrm flipV="1">
              <a:off x="4712080" y="3498637"/>
              <a:ext cx="318329" cy="206588"/>
            </a:xfrm>
            <a:prstGeom prst="triangl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marL="171450" indent="-171450">
                <a:spcAft>
                  <a:spcPts val="600"/>
                </a:spcAft>
                <a:buFont typeface="Arial" panose="020B0604020202020204" pitchFamily="34" charset="0"/>
                <a:buChar char="•"/>
              </a:pPr>
              <a:endParaRPr lang="en-US" sz="1400">
                <a:solidFill>
                  <a:schemeClr val="bg1"/>
                </a:solidFill>
              </a:endParaRPr>
            </a:p>
          </p:txBody>
        </p:sp>
      </p:grpSp>
      <p:grpSp>
        <p:nvGrpSpPr>
          <p:cNvPr id="11" name="Group 10"/>
          <p:cNvGrpSpPr/>
          <p:nvPr/>
        </p:nvGrpSpPr>
        <p:grpSpPr>
          <a:xfrm>
            <a:off x="6038652" y="2081317"/>
            <a:ext cx="2562536" cy="1623908"/>
            <a:chOff x="6268727" y="2081317"/>
            <a:chExt cx="2562536" cy="1623908"/>
          </a:xfrm>
        </p:grpSpPr>
        <p:sp>
          <p:nvSpPr>
            <p:cNvPr id="42" name="Rectangle 41"/>
            <p:cNvSpPr/>
            <p:nvPr/>
          </p:nvSpPr>
          <p:spPr>
            <a:xfrm>
              <a:off x="6268727" y="2081317"/>
              <a:ext cx="2562536" cy="141732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t"/>
            <a:lstStyle/>
            <a:p>
              <a:pPr>
                <a:spcAft>
                  <a:spcPts val="600"/>
                </a:spcAft>
              </a:pPr>
              <a:r>
                <a:rPr lang="en-US" sz="2000" dirty="0" smtClean="0">
                  <a:solidFill>
                    <a:schemeClr val="bg1"/>
                  </a:solidFill>
                </a:rPr>
                <a:t>Optimize Technology Investments</a:t>
              </a:r>
              <a:endParaRPr lang="en-US" sz="2000" dirty="0">
                <a:solidFill>
                  <a:schemeClr val="bg1"/>
                </a:solidFill>
              </a:endParaRPr>
            </a:p>
          </p:txBody>
        </p:sp>
        <p:sp>
          <p:nvSpPr>
            <p:cNvPr id="49" name="Isosceles Triangle 48"/>
            <p:cNvSpPr/>
            <p:nvPr/>
          </p:nvSpPr>
          <p:spPr>
            <a:xfrm flipV="1">
              <a:off x="7390831" y="3498637"/>
              <a:ext cx="318329" cy="206588"/>
            </a:xfrm>
            <a:prstGeom prst="triangl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marL="171450" indent="-171450">
                <a:spcAft>
                  <a:spcPts val="600"/>
                </a:spcAft>
                <a:buFont typeface="Arial" panose="020B0604020202020204" pitchFamily="34" charset="0"/>
                <a:buChar char="•"/>
              </a:pPr>
              <a:endParaRPr lang="en-US" sz="1400">
                <a:solidFill>
                  <a:schemeClr val="bg1"/>
                </a:solidFill>
              </a:endParaRPr>
            </a:p>
          </p:txBody>
        </p:sp>
      </p:grpSp>
      <p:grpSp>
        <p:nvGrpSpPr>
          <p:cNvPr id="16" name="Group 15"/>
          <p:cNvGrpSpPr/>
          <p:nvPr/>
        </p:nvGrpSpPr>
        <p:grpSpPr>
          <a:xfrm>
            <a:off x="6038652" y="4110143"/>
            <a:ext cx="2562536" cy="2112857"/>
            <a:chOff x="6268727" y="4110143"/>
            <a:chExt cx="2562536" cy="2112857"/>
          </a:xfrm>
        </p:grpSpPr>
        <p:sp>
          <p:nvSpPr>
            <p:cNvPr id="37" name="Rectangle 36"/>
            <p:cNvSpPr/>
            <p:nvPr/>
          </p:nvSpPr>
          <p:spPr>
            <a:xfrm>
              <a:off x="6268727" y="4704503"/>
              <a:ext cx="2562536" cy="1518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lstStyle/>
            <a:p>
              <a:pPr algn="ctr"/>
              <a:endParaRPr lang="en-US"/>
            </a:p>
          </p:txBody>
        </p:sp>
        <p:sp>
          <p:nvSpPr>
            <p:cNvPr id="46" name="Rectangle 45"/>
            <p:cNvSpPr/>
            <p:nvPr/>
          </p:nvSpPr>
          <p:spPr>
            <a:xfrm>
              <a:off x="6268727" y="4110143"/>
              <a:ext cx="2562536" cy="5943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lstStyle/>
            <a:p>
              <a:r>
                <a:rPr lang="en-US" b="1" dirty="0" smtClean="0">
                  <a:latin typeface="+mj-lt"/>
                </a:rPr>
                <a:t>Increase Adoption</a:t>
              </a:r>
              <a:endParaRPr lang="en-US" b="1" dirty="0">
                <a:latin typeface="+mj-lt"/>
              </a:endParaRPr>
            </a:p>
          </p:txBody>
        </p:sp>
        <p:grpSp>
          <p:nvGrpSpPr>
            <p:cNvPr id="55" name="Group 54"/>
            <p:cNvGrpSpPr/>
            <p:nvPr/>
          </p:nvGrpSpPr>
          <p:grpSpPr>
            <a:xfrm>
              <a:off x="7133943" y="5049435"/>
              <a:ext cx="832104" cy="828632"/>
              <a:chOff x="7908240" y="3182045"/>
              <a:chExt cx="640746" cy="644713"/>
            </a:xfrm>
          </p:grpSpPr>
          <p:grpSp>
            <p:nvGrpSpPr>
              <p:cNvPr id="56" name="Group 55"/>
              <p:cNvGrpSpPr/>
              <p:nvPr/>
            </p:nvGrpSpPr>
            <p:grpSpPr>
              <a:xfrm>
                <a:off x="7919337" y="3188206"/>
                <a:ext cx="629649" cy="638552"/>
                <a:chOff x="9565240" y="842480"/>
                <a:chExt cx="484597" cy="491449"/>
              </a:xfrm>
            </p:grpSpPr>
            <p:cxnSp>
              <p:nvCxnSpPr>
                <p:cNvPr id="58" name="Straight Arrow Connector 57"/>
                <p:cNvCxnSpPr/>
                <p:nvPr/>
              </p:nvCxnSpPr>
              <p:spPr>
                <a:xfrm>
                  <a:off x="9565240" y="842481"/>
                  <a:ext cx="195209" cy="195209"/>
                </a:xfrm>
                <a:prstGeom prst="straightConnector1">
                  <a:avLst/>
                </a:prstGeom>
                <a:ln w="38100">
                  <a:solidFill>
                    <a:schemeClr val="tx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9854628" y="842480"/>
                  <a:ext cx="195209" cy="195209"/>
                </a:xfrm>
                <a:prstGeom prst="straightConnector1">
                  <a:avLst/>
                </a:prstGeom>
                <a:ln w="38100">
                  <a:solidFill>
                    <a:schemeClr val="tx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9565240" y="1138720"/>
                  <a:ext cx="195209" cy="195209"/>
                </a:xfrm>
                <a:prstGeom prst="straightConnector1">
                  <a:avLst/>
                </a:prstGeom>
                <a:ln w="38100">
                  <a:solidFill>
                    <a:schemeClr val="tx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flipV="1">
                  <a:off x="9854628" y="1138719"/>
                  <a:ext cx="195209" cy="195209"/>
                </a:xfrm>
                <a:prstGeom prst="straightConnector1">
                  <a:avLst/>
                </a:prstGeom>
                <a:ln w="38100">
                  <a:solidFill>
                    <a:schemeClr val="tx1"/>
                  </a:solidFill>
                  <a:tailEnd type="arrow" w="lg" len="sm"/>
                </a:ln>
                <a:effectLst/>
              </p:spPr>
              <p:style>
                <a:lnRef idx="2">
                  <a:schemeClr val="accent1"/>
                </a:lnRef>
                <a:fillRef idx="0">
                  <a:schemeClr val="accent1"/>
                </a:fillRef>
                <a:effectRef idx="1">
                  <a:schemeClr val="accent1"/>
                </a:effectRef>
                <a:fontRef idx="minor">
                  <a:schemeClr val="tx1"/>
                </a:fontRef>
              </p:style>
            </p:cxnSp>
          </p:grpSp>
          <p:sp>
            <p:nvSpPr>
              <p:cNvPr id="57" name="Oval 56"/>
              <p:cNvSpPr/>
              <p:nvPr/>
            </p:nvSpPr>
            <p:spPr>
              <a:xfrm>
                <a:off x="7908240" y="3182045"/>
                <a:ext cx="640746" cy="640746"/>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681150" y="4110143"/>
            <a:ext cx="2562536" cy="2122169"/>
            <a:chOff x="681150" y="4110143"/>
            <a:chExt cx="2562536" cy="2122169"/>
          </a:xfrm>
        </p:grpSpPr>
        <p:grpSp>
          <p:nvGrpSpPr>
            <p:cNvPr id="14" name="Group 13"/>
            <p:cNvGrpSpPr/>
            <p:nvPr/>
          </p:nvGrpSpPr>
          <p:grpSpPr>
            <a:xfrm>
              <a:off x="681150" y="4110143"/>
              <a:ext cx="2562536" cy="2112857"/>
              <a:chOff x="911225" y="4110143"/>
              <a:chExt cx="2562536" cy="2112857"/>
            </a:xfrm>
          </p:grpSpPr>
          <p:sp>
            <p:nvSpPr>
              <p:cNvPr id="3" name="Rectangle 2"/>
              <p:cNvSpPr/>
              <p:nvPr/>
            </p:nvSpPr>
            <p:spPr>
              <a:xfrm>
                <a:off x="911225" y="4704503"/>
                <a:ext cx="2562536" cy="1518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lstStyle/>
              <a:p>
                <a:pPr algn="ctr"/>
                <a:endParaRPr lang="en-US"/>
              </a:p>
            </p:txBody>
          </p:sp>
          <p:sp>
            <p:nvSpPr>
              <p:cNvPr id="44" name="Rectangle 43"/>
              <p:cNvSpPr/>
              <p:nvPr/>
            </p:nvSpPr>
            <p:spPr>
              <a:xfrm>
                <a:off x="911225" y="4110143"/>
                <a:ext cx="2562536" cy="5943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lstStyle/>
              <a:p>
                <a:r>
                  <a:rPr lang="en-US" b="1" dirty="0" smtClean="0">
                    <a:latin typeface="+mj-lt"/>
                  </a:rPr>
                  <a:t>Improve Experience</a:t>
                </a:r>
                <a:endParaRPr lang="en-US" b="1" dirty="0">
                  <a:latin typeface="+mj-lt"/>
                </a:endParaRPr>
              </a:p>
            </p:txBody>
          </p:sp>
        </p:grpSp>
        <p:pic>
          <p:nvPicPr>
            <p:cNvPr id="4" name="Picture 3" descr="3089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6348" y="4667860"/>
              <a:ext cx="1564452" cy="1564452"/>
            </a:xfrm>
            <a:prstGeom prst="rect">
              <a:avLst/>
            </a:prstGeom>
          </p:spPr>
        </p:pic>
      </p:grpSp>
      <p:sp>
        <p:nvSpPr>
          <p:cNvPr id="38" name="Text Placeholder 7"/>
          <p:cNvSpPr>
            <a:spLocks noGrp="1"/>
          </p:cNvSpPr>
          <p:nvPr>
            <p:ph type="body" sz="quarter" idx="10"/>
          </p:nvPr>
        </p:nvSpPr>
        <p:spPr>
          <a:xfrm>
            <a:off x="532253" y="946466"/>
            <a:ext cx="7920038" cy="365760"/>
          </a:xfrm>
        </p:spPr>
        <p:txBody>
          <a:bodyPr/>
          <a:lstStyle/>
          <a:p>
            <a:r>
              <a:rPr lang="en-US" sz="2800" dirty="0" smtClean="0"/>
              <a:t>Let’s look at an example.</a:t>
            </a:r>
            <a:endParaRPr lang="en-US" sz="2800" dirty="0"/>
          </a:p>
        </p:txBody>
      </p:sp>
      <p:grpSp>
        <p:nvGrpSpPr>
          <p:cNvPr id="6" name="Group 5"/>
          <p:cNvGrpSpPr/>
          <p:nvPr/>
        </p:nvGrpSpPr>
        <p:grpSpPr>
          <a:xfrm>
            <a:off x="3359901" y="4110143"/>
            <a:ext cx="2562536" cy="2112857"/>
            <a:chOff x="3359901" y="4110143"/>
            <a:chExt cx="2562536" cy="2112857"/>
          </a:xfrm>
        </p:grpSpPr>
        <p:grpSp>
          <p:nvGrpSpPr>
            <p:cNvPr id="15" name="Group 14"/>
            <p:cNvGrpSpPr/>
            <p:nvPr/>
          </p:nvGrpSpPr>
          <p:grpSpPr>
            <a:xfrm>
              <a:off x="3359901" y="4110143"/>
              <a:ext cx="2562536" cy="2112857"/>
              <a:chOff x="3589976" y="4110143"/>
              <a:chExt cx="2562536" cy="2112857"/>
            </a:xfrm>
          </p:grpSpPr>
          <p:sp>
            <p:nvSpPr>
              <p:cNvPr id="36" name="Rectangle 35"/>
              <p:cNvSpPr/>
              <p:nvPr/>
            </p:nvSpPr>
            <p:spPr>
              <a:xfrm>
                <a:off x="3589976" y="4704503"/>
                <a:ext cx="2562536" cy="1518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lstStyle/>
              <a:p>
                <a:pPr algn="ctr"/>
                <a:endParaRPr lang="en-US"/>
              </a:p>
            </p:txBody>
          </p:sp>
          <p:sp>
            <p:nvSpPr>
              <p:cNvPr id="45" name="Rectangle 44"/>
              <p:cNvSpPr/>
              <p:nvPr/>
            </p:nvSpPr>
            <p:spPr>
              <a:xfrm>
                <a:off x="3589976" y="4110143"/>
                <a:ext cx="2562536" cy="5943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lstStyle/>
              <a:p>
                <a:r>
                  <a:rPr lang="en-US" b="1" dirty="0" smtClean="0">
                    <a:latin typeface="+mj-lt"/>
                  </a:rPr>
                  <a:t>Cost of Instruction</a:t>
                </a:r>
                <a:endParaRPr lang="en-US" b="1" dirty="0">
                  <a:latin typeface="+mj-lt"/>
                </a:endParaRPr>
              </a:p>
            </p:txBody>
          </p:sp>
        </p:grpSp>
        <p:sp>
          <p:nvSpPr>
            <p:cNvPr id="2" name="TextBox 1"/>
            <p:cNvSpPr txBox="1"/>
            <p:nvPr/>
          </p:nvSpPr>
          <p:spPr>
            <a:xfrm>
              <a:off x="4363027" y="4721632"/>
              <a:ext cx="666835" cy="1323439"/>
            </a:xfrm>
            <a:prstGeom prst="rect">
              <a:avLst/>
            </a:prstGeom>
            <a:noFill/>
          </p:spPr>
          <p:txBody>
            <a:bodyPr wrap="none" rtlCol="0">
              <a:spAutoFit/>
            </a:bodyPr>
            <a:lstStyle/>
            <a:p>
              <a:r>
                <a:rPr lang="en-US" sz="8000" dirty="0" smtClean="0">
                  <a:latin typeface="Avenir Next Condensed Regular"/>
                  <a:cs typeface="Avenir Next Condensed Regular"/>
                </a:rPr>
                <a:t>$</a:t>
              </a:r>
              <a:endParaRPr lang="en-US" sz="8000" dirty="0">
                <a:latin typeface="Avenir Next Condensed Regular"/>
                <a:cs typeface="Avenir Next Condensed Regular"/>
              </a:endParaRPr>
            </a:p>
          </p:txBody>
        </p:sp>
      </p:grpSp>
    </p:spTree>
    <p:extLst>
      <p:ext uri="{BB962C8B-B14F-4D97-AF65-F5344CB8AC3E}">
        <p14:creationId xmlns:p14="http://schemas.microsoft.com/office/powerpoint/2010/main" val="264449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500"/>
                            </p:stCondLst>
                            <p:childTnLst>
                              <p:par>
                                <p:cTn id="21" presetID="22" presetClass="entr" presetSubtype="1"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board">
  <a:themeElements>
    <a:clrScheme name="Blackboard">
      <a:dk1>
        <a:sysClr val="windowText" lastClr="000000"/>
      </a:dk1>
      <a:lt1>
        <a:sysClr val="window" lastClr="FFFFFF"/>
      </a:lt1>
      <a:dk2>
        <a:srgbClr val="7F7F7F"/>
      </a:dk2>
      <a:lt2>
        <a:srgbClr val="C2C2C2"/>
      </a:lt2>
      <a:accent1>
        <a:srgbClr val="FF671B"/>
      </a:accent1>
      <a:accent2>
        <a:srgbClr val="C690D4"/>
      </a:accent2>
      <a:accent3>
        <a:srgbClr val="FEE01E"/>
      </a:accent3>
      <a:accent4>
        <a:srgbClr val="03D6FF"/>
      </a:accent4>
      <a:accent5>
        <a:srgbClr val="1773A3"/>
      </a:accent5>
      <a:accent6>
        <a:srgbClr val="7F7F7F"/>
      </a:accent6>
      <a:hlink>
        <a:srgbClr val="03D6FF"/>
      </a:hlink>
      <a:folHlink>
        <a:srgbClr val="C690D4"/>
      </a:folHlink>
    </a:clrScheme>
    <a:fontScheme name="Blackboard">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tIns="91440" bIns="9144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cmpd="sng">
          <a:solidFill>
            <a:schemeClr val="tx1"/>
          </a:solidFill>
          <a:miter lim="800000"/>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18958</TotalTime>
  <Words>1061</Words>
  <Application>Microsoft Macintosh PowerPoint</Application>
  <PresentationFormat>On-screen Show (4:3)</PresentationFormat>
  <Paragraphs>337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Blackboard</vt:lpstr>
      <vt:lpstr>Analytics</vt:lpstr>
      <vt:lpstr>Higher Education Market is Evolving</vt:lpstr>
      <vt:lpstr>PowerPoint Presentation</vt:lpstr>
      <vt:lpstr>PowerPoint Presentation</vt:lpstr>
      <vt:lpstr>Making Strategic Decisions</vt:lpstr>
      <vt:lpstr>Making Strategic Decisions</vt:lpstr>
      <vt:lpstr>Imagine</vt:lpstr>
      <vt:lpstr>You Can.</vt:lpstr>
      <vt:lpstr>How Can This Work?</vt:lpstr>
      <vt:lpstr>How This Might Work</vt:lpstr>
      <vt:lpstr>PowerPoint Presentation</vt:lpstr>
      <vt:lpstr>PowerPoint Presentation</vt:lpstr>
      <vt:lpstr>Imagine your data working for you</vt:lpstr>
      <vt:lpstr>PowerPoint Presentation</vt:lpstr>
      <vt:lpstr>How This Might Work</vt:lpstr>
      <vt:lpstr>PowerPoint Presentation</vt:lpstr>
    </vt:vector>
  </TitlesOfParts>
  <Company>Sharp Slide,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 McCullough</dc:creator>
  <cp:lastModifiedBy>Holly Larsen</cp:lastModifiedBy>
  <cp:revision>307</cp:revision>
  <dcterms:created xsi:type="dcterms:W3CDTF">2014-05-07T17:31:22Z</dcterms:created>
  <dcterms:modified xsi:type="dcterms:W3CDTF">2014-07-11T04:13:03Z</dcterms:modified>
</cp:coreProperties>
</file>